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60" r:id="rId3"/>
    <p:sldId id="262" r:id="rId4"/>
    <p:sldId id="286" r:id="rId5"/>
    <p:sldId id="287" r:id="rId6"/>
    <p:sldId id="288" r:id="rId7"/>
    <p:sldId id="289" r:id="rId8"/>
    <p:sldId id="290" r:id="rId9"/>
    <p:sldId id="291" r:id="rId10"/>
    <p:sldId id="292" r:id="rId11"/>
    <p:sldId id="293" r:id="rId12"/>
    <p:sldId id="295" r:id="rId13"/>
    <p:sldId id="294" r:id="rId14"/>
    <p:sldId id="296" r:id="rId15"/>
    <p:sldId id="257"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9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06" autoAdjust="0"/>
  </p:normalViewPr>
  <p:slideViewPr>
    <p:cSldViewPr snapToGrid="0" showGuides="1">
      <p:cViewPr varScale="1">
        <p:scale>
          <a:sx n="67" d="100"/>
          <a:sy n="67" d="100"/>
        </p:scale>
        <p:origin x="620" y="4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993FBA-6FF4-4009-9E56-76DDA4F049F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CN" altLang="en-US"/>
        </a:p>
      </dgm:t>
    </dgm:pt>
    <dgm:pt modelId="{CD230A5D-3E41-42AD-B158-41A838515FF6}">
      <dgm:prSet phldrT="[文本]"/>
      <dgm:spPr>
        <a:solidFill>
          <a:srgbClr val="00B050"/>
        </a:solidFill>
      </dgm:spPr>
      <dgm:t>
        <a:bodyPr/>
        <a:lstStyle/>
        <a:p>
          <a:r>
            <a:rPr lang="zh-CN" altLang="en-US" dirty="0"/>
            <a:t>技术</a:t>
          </a:r>
        </a:p>
      </dgm:t>
    </dgm:pt>
    <dgm:pt modelId="{A523590C-AE94-4C33-A6B0-AB76907988E7}" cxnId="{D626CC6D-F06C-453C-B260-35FC98D90ACB}" type="parTrans">
      <dgm:prSet/>
      <dgm:spPr/>
      <dgm:t>
        <a:bodyPr/>
        <a:lstStyle/>
        <a:p>
          <a:endParaRPr lang="zh-CN" altLang="en-US"/>
        </a:p>
      </dgm:t>
    </dgm:pt>
    <dgm:pt modelId="{0BD60B63-A2AC-4C5B-89A2-F7890A772B13}" cxnId="{D626CC6D-F06C-453C-B260-35FC98D90ACB}" type="sibTrans">
      <dgm:prSet/>
      <dgm:spPr/>
      <dgm:t>
        <a:bodyPr/>
        <a:lstStyle/>
        <a:p>
          <a:endParaRPr lang="zh-CN" altLang="en-US"/>
        </a:p>
      </dgm:t>
    </dgm:pt>
    <dgm:pt modelId="{2BD0FCEC-FD98-41D7-A0D8-D322E1E02420}">
      <dgm:prSet phldrT="[文本]"/>
      <dgm:spPr>
        <a:solidFill>
          <a:srgbClr val="00B0F0">
            <a:alpha val="90000"/>
          </a:srgbClr>
        </a:solidFill>
      </dgm:spPr>
      <dgm:t>
        <a:bodyPr/>
        <a:lstStyle/>
        <a:p>
          <a:r>
            <a:rPr lang="zh-CN" altLang="en-US" dirty="0"/>
            <a:t>碎片场景</a:t>
          </a:r>
        </a:p>
      </dgm:t>
    </dgm:pt>
    <dgm:pt modelId="{9C0CDCDC-DB5E-45C4-A9B7-96F80E1A08FF}" cxnId="{0176ABDE-0CFD-4C98-B173-36525AD8C1B3}" type="parTrans">
      <dgm:prSet/>
      <dgm:spPr/>
      <dgm:t>
        <a:bodyPr/>
        <a:lstStyle/>
        <a:p>
          <a:endParaRPr lang="zh-CN" altLang="en-US"/>
        </a:p>
      </dgm:t>
    </dgm:pt>
    <dgm:pt modelId="{0A8DA227-1384-4D2C-B923-4FDFF303A863}" cxnId="{0176ABDE-0CFD-4C98-B173-36525AD8C1B3}" type="sibTrans">
      <dgm:prSet/>
      <dgm:spPr/>
      <dgm:t>
        <a:bodyPr/>
        <a:lstStyle/>
        <a:p>
          <a:endParaRPr lang="zh-CN" altLang="en-US"/>
        </a:p>
      </dgm:t>
    </dgm:pt>
    <dgm:pt modelId="{F974B055-0CEA-4A1D-BF31-B89D22AF65E6}">
      <dgm:prSet phldrT="[文本]"/>
      <dgm:spPr>
        <a:solidFill>
          <a:srgbClr val="00B0F0">
            <a:alpha val="90000"/>
          </a:srgbClr>
        </a:solidFill>
      </dgm:spPr>
      <dgm:t>
        <a:bodyPr/>
        <a:lstStyle/>
        <a:p>
          <a:r>
            <a:rPr lang="zh-CN" altLang="en-US" dirty="0"/>
            <a:t>核心价值</a:t>
          </a:r>
        </a:p>
      </dgm:t>
    </dgm:pt>
    <dgm:pt modelId="{B985040D-0EF5-4784-8C36-66716D3F55B0}" cxnId="{63BD3332-8ACE-456B-9815-ADEB2A6E29D7}" type="parTrans">
      <dgm:prSet/>
      <dgm:spPr/>
      <dgm:t>
        <a:bodyPr/>
        <a:lstStyle/>
        <a:p>
          <a:endParaRPr lang="zh-CN" altLang="en-US"/>
        </a:p>
      </dgm:t>
    </dgm:pt>
    <dgm:pt modelId="{F58FAA01-CD2C-46F5-80E5-308A560C910B}" cxnId="{63BD3332-8ACE-456B-9815-ADEB2A6E29D7}" type="sibTrans">
      <dgm:prSet/>
      <dgm:spPr/>
      <dgm:t>
        <a:bodyPr/>
        <a:lstStyle/>
        <a:p>
          <a:endParaRPr lang="zh-CN" altLang="en-US"/>
        </a:p>
      </dgm:t>
    </dgm:pt>
    <dgm:pt modelId="{C2C061CC-AEC8-4F26-8E3F-C6506AC0C3A8}">
      <dgm:prSet phldrT="[文本]"/>
      <dgm:spPr>
        <a:solidFill>
          <a:srgbClr val="00B050"/>
        </a:solidFill>
      </dgm:spPr>
      <dgm:t>
        <a:bodyPr/>
        <a:lstStyle/>
        <a:p>
          <a:r>
            <a:rPr lang="zh-CN" altLang="en-US" dirty="0"/>
            <a:t>互联网</a:t>
          </a:r>
        </a:p>
      </dgm:t>
    </dgm:pt>
    <dgm:pt modelId="{D4704FF4-0A66-45E6-A071-6FCB4716DA77}" cxnId="{A4DCFB81-7782-4736-8CB6-834609756E6E}" type="parTrans">
      <dgm:prSet/>
      <dgm:spPr/>
      <dgm:t>
        <a:bodyPr/>
        <a:lstStyle/>
        <a:p>
          <a:endParaRPr lang="zh-CN" altLang="en-US"/>
        </a:p>
      </dgm:t>
    </dgm:pt>
    <dgm:pt modelId="{C32D0E5D-307A-4379-83D6-8477C7C6C1A6}" cxnId="{A4DCFB81-7782-4736-8CB6-834609756E6E}" type="sibTrans">
      <dgm:prSet/>
      <dgm:spPr/>
      <dgm:t>
        <a:bodyPr/>
        <a:lstStyle/>
        <a:p>
          <a:endParaRPr lang="zh-CN" altLang="en-US"/>
        </a:p>
      </dgm:t>
    </dgm:pt>
    <dgm:pt modelId="{DD72BF22-E918-481F-803E-BB4C3AD22ECE}">
      <dgm:prSet phldrT="[文本]"/>
      <dgm:spPr>
        <a:solidFill>
          <a:srgbClr val="00B0F0">
            <a:alpha val="90000"/>
          </a:srgbClr>
        </a:solidFill>
      </dgm:spPr>
      <dgm:t>
        <a:bodyPr/>
        <a:lstStyle/>
        <a:p>
          <a:r>
            <a:rPr lang="zh-CN" altLang="en-US" dirty="0"/>
            <a:t>云</a:t>
          </a:r>
          <a:r>
            <a:rPr lang="en-US" altLang="zh-CN" dirty="0"/>
            <a:t>SaaS</a:t>
          </a:r>
          <a:endParaRPr lang="zh-CN" altLang="en-US" dirty="0"/>
        </a:p>
      </dgm:t>
    </dgm:pt>
    <dgm:pt modelId="{21A50E26-167A-4471-AC83-B32EE50E46A7}" cxnId="{1604D197-E70F-4002-9DFC-E562DF481C41}" type="parTrans">
      <dgm:prSet/>
      <dgm:spPr/>
      <dgm:t>
        <a:bodyPr/>
        <a:lstStyle/>
        <a:p>
          <a:endParaRPr lang="zh-CN" altLang="en-US"/>
        </a:p>
      </dgm:t>
    </dgm:pt>
    <dgm:pt modelId="{CD40BB2B-C861-4BF9-8535-EFA58986445F}" cxnId="{1604D197-E70F-4002-9DFC-E562DF481C41}" type="sibTrans">
      <dgm:prSet/>
      <dgm:spPr/>
      <dgm:t>
        <a:bodyPr/>
        <a:lstStyle/>
        <a:p>
          <a:endParaRPr lang="zh-CN" altLang="en-US"/>
        </a:p>
      </dgm:t>
    </dgm:pt>
    <dgm:pt modelId="{7417A684-F6DE-4FF4-B30F-30F2E7C01C29}">
      <dgm:prSet phldrT="[文本]"/>
      <dgm:spPr>
        <a:solidFill>
          <a:srgbClr val="00B0F0">
            <a:alpha val="90000"/>
          </a:srgbClr>
        </a:solidFill>
      </dgm:spPr>
      <dgm:t>
        <a:bodyPr/>
        <a:lstStyle/>
        <a:p>
          <a:r>
            <a:rPr lang="zh-CN" altLang="en-US" dirty="0"/>
            <a:t>合伙推广</a:t>
          </a:r>
        </a:p>
      </dgm:t>
    </dgm:pt>
    <dgm:pt modelId="{C5CDB73D-F535-4EF2-A443-3179D39082F6}" cxnId="{E50703F6-074F-49A7-A8F9-14413D0F16A4}" type="parTrans">
      <dgm:prSet/>
      <dgm:spPr/>
      <dgm:t>
        <a:bodyPr/>
        <a:lstStyle/>
        <a:p>
          <a:endParaRPr lang="zh-CN" altLang="en-US"/>
        </a:p>
      </dgm:t>
    </dgm:pt>
    <dgm:pt modelId="{957D44D5-0F1F-4CBE-9826-5734F0D03792}" cxnId="{E50703F6-074F-49A7-A8F9-14413D0F16A4}" type="sibTrans">
      <dgm:prSet/>
      <dgm:spPr/>
      <dgm:t>
        <a:bodyPr/>
        <a:lstStyle/>
        <a:p>
          <a:endParaRPr lang="zh-CN" altLang="en-US"/>
        </a:p>
      </dgm:t>
    </dgm:pt>
    <dgm:pt modelId="{0E6A7489-0FA3-42EC-9D3F-789514990CCB}">
      <dgm:prSet phldrT="[文本]"/>
      <dgm:spPr>
        <a:solidFill>
          <a:srgbClr val="00B050"/>
        </a:solidFill>
      </dgm:spPr>
      <dgm:t>
        <a:bodyPr/>
        <a:lstStyle/>
        <a:p>
          <a:r>
            <a:rPr lang="zh-CN" altLang="en-US" dirty="0"/>
            <a:t>物联网</a:t>
          </a:r>
        </a:p>
      </dgm:t>
    </dgm:pt>
    <dgm:pt modelId="{5364CC74-EC4F-4EA7-A8A3-A0E3A6D99A26}" cxnId="{3AA295AB-BB70-44CE-B35A-C1339D2A1A29}" type="parTrans">
      <dgm:prSet/>
      <dgm:spPr/>
      <dgm:t>
        <a:bodyPr/>
        <a:lstStyle/>
        <a:p>
          <a:endParaRPr lang="zh-CN" altLang="en-US"/>
        </a:p>
      </dgm:t>
    </dgm:pt>
    <dgm:pt modelId="{AC45E92D-155E-42F2-B84A-CA753BCD1F73}" cxnId="{3AA295AB-BB70-44CE-B35A-C1339D2A1A29}" type="sibTrans">
      <dgm:prSet/>
      <dgm:spPr/>
      <dgm:t>
        <a:bodyPr/>
        <a:lstStyle/>
        <a:p>
          <a:endParaRPr lang="zh-CN" altLang="en-US"/>
        </a:p>
      </dgm:t>
    </dgm:pt>
    <dgm:pt modelId="{84A383E7-A228-4BA6-9140-0ED18A0FF4F5}">
      <dgm:prSet phldrT="[文本]"/>
      <dgm:spPr>
        <a:solidFill>
          <a:srgbClr val="00B0F0">
            <a:alpha val="90000"/>
          </a:srgbClr>
        </a:solidFill>
      </dgm:spPr>
      <dgm:t>
        <a:bodyPr/>
        <a:lstStyle/>
        <a:p>
          <a:r>
            <a:rPr lang="zh-CN" altLang="en-US" dirty="0"/>
            <a:t>大数据</a:t>
          </a:r>
        </a:p>
      </dgm:t>
    </dgm:pt>
    <dgm:pt modelId="{A22738DD-DEDA-4876-842A-97DBB926F1E6}" cxnId="{AF5410FB-583A-4A46-959D-00CD13D62303}" type="parTrans">
      <dgm:prSet/>
      <dgm:spPr/>
      <dgm:t>
        <a:bodyPr/>
        <a:lstStyle/>
        <a:p>
          <a:endParaRPr lang="zh-CN" altLang="en-US"/>
        </a:p>
      </dgm:t>
    </dgm:pt>
    <dgm:pt modelId="{C3D293CB-06ED-4246-88C3-E7B0B53BF999}" cxnId="{AF5410FB-583A-4A46-959D-00CD13D62303}" type="sibTrans">
      <dgm:prSet/>
      <dgm:spPr/>
      <dgm:t>
        <a:bodyPr/>
        <a:lstStyle/>
        <a:p>
          <a:endParaRPr lang="zh-CN" altLang="en-US"/>
        </a:p>
      </dgm:t>
    </dgm:pt>
    <dgm:pt modelId="{11A33176-C7F3-44AF-A1B6-91DAB958AE79}">
      <dgm:prSet phldrT="[文本]"/>
      <dgm:spPr>
        <a:solidFill>
          <a:srgbClr val="00B0F0">
            <a:alpha val="90000"/>
          </a:srgbClr>
        </a:solidFill>
      </dgm:spPr>
      <dgm:t>
        <a:bodyPr/>
        <a:lstStyle/>
        <a:p>
          <a:r>
            <a:rPr lang="zh-CN" altLang="en-US" dirty="0"/>
            <a:t>模型元</a:t>
          </a:r>
        </a:p>
      </dgm:t>
    </dgm:pt>
    <dgm:pt modelId="{75B8EE7A-02E4-4D23-AC05-A9B223961D06}" cxnId="{EAF1255E-4C8C-451F-BA0E-97D526786C37}" type="parTrans">
      <dgm:prSet/>
      <dgm:spPr/>
      <dgm:t>
        <a:bodyPr/>
        <a:lstStyle/>
        <a:p>
          <a:endParaRPr lang="zh-CN" altLang="en-US"/>
        </a:p>
      </dgm:t>
    </dgm:pt>
    <dgm:pt modelId="{33684F3F-B097-4E14-BE83-B7AF5D26EE7B}" cxnId="{EAF1255E-4C8C-451F-BA0E-97D526786C37}" type="sibTrans">
      <dgm:prSet/>
      <dgm:spPr/>
      <dgm:t>
        <a:bodyPr/>
        <a:lstStyle/>
        <a:p>
          <a:endParaRPr lang="zh-CN" altLang="en-US"/>
        </a:p>
      </dgm:t>
    </dgm:pt>
    <dgm:pt modelId="{AD59A520-A1C3-4D49-8850-6EE949CF785D}" type="pres">
      <dgm:prSet presAssocID="{9A993FBA-6FF4-4009-9E56-76DDA4F049F4}" presName="theList" presStyleCnt="0">
        <dgm:presLayoutVars>
          <dgm:dir/>
          <dgm:animLvl val="lvl"/>
          <dgm:resizeHandles val="exact"/>
        </dgm:presLayoutVars>
      </dgm:prSet>
      <dgm:spPr/>
    </dgm:pt>
    <dgm:pt modelId="{87BE92EF-EFB0-44D4-BEE5-ABF4E5417D5C}" type="pres">
      <dgm:prSet presAssocID="{CD230A5D-3E41-42AD-B158-41A838515FF6}" presName="compNode" presStyleCnt="0"/>
      <dgm:spPr/>
    </dgm:pt>
    <dgm:pt modelId="{37D71C3D-8DD9-4294-B468-F758DBEB2BD2}" type="pres">
      <dgm:prSet presAssocID="{CD230A5D-3E41-42AD-B158-41A838515FF6}" presName="noGeometry" presStyleCnt="0"/>
      <dgm:spPr/>
    </dgm:pt>
    <dgm:pt modelId="{A1771E68-D9E1-46F9-9594-1D0D2BA5D20F}" type="pres">
      <dgm:prSet presAssocID="{CD230A5D-3E41-42AD-B158-41A838515FF6}" presName="childTextVisible" presStyleLbl="bgAccFollowNode1" presStyleIdx="0" presStyleCnt="3" custScaleX="120451" custScaleY="94905">
        <dgm:presLayoutVars>
          <dgm:bulletEnabled val="1"/>
        </dgm:presLayoutVars>
      </dgm:prSet>
      <dgm:spPr/>
    </dgm:pt>
    <dgm:pt modelId="{A758F213-6866-4A87-AA64-894E772C19E5}" type="pres">
      <dgm:prSet presAssocID="{CD230A5D-3E41-42AD-B158-41A838515FF6}" presName="childTextHidden" presStyleLbl="bgAccFollowNode1" presStyleIdx="0" presStyleCnt="3"/>
      <dgm:spPr/>
    </dgm:pt>
    <dgm:pt modelId="{A62B474B-6AB8-4FBA-9F14-34FF4FCE86E6}" type="pres">
      <dgm:prSet presAssocID="{CD230A5D-3E41-42AD-B158-41A838515FF6}" presName="parentText" presStyleLbl="node1" presStyleIdx="0" presStyleCnt="3" custScaleX="95142" custScaleY="94905">
        <dgm:presLayoutVars>
          <dgm:chMax val="1"/>
          <dgm:bulletEnabled val="1"/>
        </dgm:presLayoutVars>
      </dgm:prSet>
      <dgm:spPr/>
    </dgm:pt>
    <dgm:pt modelId="{D708F512-3798-4E16-82B7-1728FBBA7117}" type="pres">
      <dgm:prSet presAssocID="{CD230A5D-3E41-42AD-B158-41A838515FF6}" presName="aSpace" presStyleCnt="0"/>
      <dgm:spPr/>
    </dgm:pt>
    <dgm:pt modelId="{366A4B8A-C88E-41FD-B3CB-425665476250}" type="pres">
      <dgm:prSet presAssocID="{C2C061CC-AEC8-4F26-8E3F-C6506AC0C3A8}" presName="compNode" presStyleCnt="0"/>
      <dgm:spPr/>
    </dgm:pt>
    <dgm:pt modelId="{DF6E9395-77BD-407E-8805-C9F0DDF81429}" type="pres">
      <dgm:prSet presAssocID="{C2C061CC-AEC8-4F26-8E3F-C6506AC0C3A8}" presName="noGeometry" presStyleCnt="0"/>
      <dgm:spPr/>
    </dgm:pt>
    <dgm:pt modelId="{00627C2B-4567-489F-9E58-988571D22F7D}" type="pres">
      <dgm:prSet presAssocID="{C2C061CC-AEC8-4F26-8E3F-C6506AC0C3A8}" presName="childTextVisible" presStyleLbl="bgAccFollowNode1" presStyleIdx="1" presStyleCnt="3" custScaleX="121927" custScaleY="94905">
        <dgm:presLayoutVars>
          <dgm:bulletEnabled val="1"/>
        </dgm:presLayoutVars>
      </dgm:prSet>
      <dgm:spPr/>
    </dgm:pt>
    <dgm:pt modelId="{DACA7CFD-FCB7-44D7-99AC-5DE21D6749AF}" type="pres">
      <dgm:prSet presAssocID="{C2C061CC-AEC8-4F26-8E3F-C6506AC0C3A8}" presName="childTextHidden" presStyleLbl="bgAccFollowNode1" presStyleIdx="1" presStyleCnt="3"/>
      <dgm:spPr/>
    </dgm:pt>
    <dgm:pt modelId="{810EF1E8-AD44-436C-967B-75771AECA1BE}" type="pres">
      <dgm:prSet presAssocID="{C2C061CC-AEC8-4F26-8E3F-C6506AC0C3A8}" presName="parentText" presStyleLbl="node1" presStyleIdx="1" presStyleCnt="3" custScaleX="95142" custScaleY="94905">
        <dgm:presLayoutVars>
          <dgm:chMax val="1"/>
          <dgm:bulletEnabled val="1"/>
        </dgm:presLayoutVars>
      </dgm:prSet>
      <dgm:spPr/>
    </dgm:pt>
    <dgm:pt modelId="{5FB46CA3-AB2E-4043-8572-39BC656E547B}" type="pres">
      <dgm:prSet presAssocID="{C2C061CC-AEC8-4F26-8E3F-C6506AC0C3A8}" presName="aSpace" presStyleCnt="0"/>
      <dgm:spPr/>
    </dgm:pt>
    <dgm:pt modelId="{483437FE-50F9-4F71-BCEE-BA62401C0030}" type="pres">
      <dgm:prSet presAssocID="{0E6A7489-0FA3-42EC-9D3F-789514990CCB}" presName="compNode" presStyleCnt="0"/>
      <dgm:spPr/>
    </dgm:pt>
    <dgm:pt modelId="{1725CAC8-C9BD-44F0-9489-A796E82DBF94}" type="pres">
      <dgm:prSet presAssocID="{0E6A7489-0FA3-42EC-9D3F-789514990CCB}" presName="noGeometry" presStyleCnt="0"/>
      <dgm:spPr/>
    </dgm:pt>
    <dgm:pt modelId="{A3096ADF-D3F2-46A1-B313-5E3D64377D8A}" type="pres">
      <dgm:prSet presAssocID="{0E6A7489-0FA3-42EC-9D3F-789514990CCB}" presName="childTextVisible" presStyleLbl="bgAccFollowNode1" presStyleIdx="2" presStyleCnt="3" custScaleX="117636" custScaleY="94905">
        <dgm:presLayoutVars>
          <dgm:bulletEnabled val="1"/>
        </dgm:presLayoutVars>
      </dgm:prSet>
      <dgm:spPr/>
    </dgm:pt>
    <dgm:pt modelId="{C0E47B71-828C-45F0-8489-397AD2ABA813}" type="pres">
      <dgm:prSet presAssocID="{0E6A7489-0FA3-42EC-9D3F-789514990CCB}" presName="childTextHidden" presStyleLbl="bgAccFollowNode1" presStyleIdx="2" presStyleCnt="3"/>
      <dgm:spPr/>
    </dgm:pt>
    <dgm:pt modelId="{E29D47C5-589B-4819-ABDE-F6B821AAC978}" type="pres">
      <dgm:prSet presAssocID="{0E6A7489-0FA3-42EC-9D3F-789514990CCB}" presName="parentText" presStyleLbl="node1" presStyleIdx="2" presStyleCnt="3" custScaleX="95142" custScaleY="94905">
        <dgm:presLayoutVars>
          <dgm:chMax val="1"/>
          <dgm:bulletEnabled val="1"/>
        </dgm:presLayoutVars>
      </dgm:prSet>
      <dgm:spPr/>
    </dgm:pt>
  </dgm:ptLst>
  <dgm:cxnLst>
    <dgm:cxn modelId="{53F6581B-96FE-417F-8E3E-F1E0B9968E27}" type="presOf" srcId="{84A383E7-A228-4BA6-9140-0ED18A0FF4F5}" destId="{C0E47B71-828C-45F0-8489-397AD2ABA813}" srcOrd="1" destOrd="0" presId="urn:microsoft.com/office/officeart/2005/8/layout/hProcess6"/>
    <dgm:cxn modelId="{63BD3332-8ACE-456B-9815-ADEB2A6E29D7}" srcId="{CD230A5D-3E41-42AD-B158-41A838515FF6}" destId="{F974B055-0CEA-4A1D-BF31-B89D22AF65E6}" srcOrd="1" destOrd="0" parTransId="{B985040D-0EF5-4784-8C36-66716D3F55B0}" sibTransId="{F58FAA01-CD2C-46F5-80E5-308A560C910B}"/>
    <dgm:cxn modelId="{18E2F836-2613-4366-92E4-FE4D182C0B33}" type="presOf" srcId="{7417A684-F6DE-4FF4-B30F-30F2E7C01C29}" destId="{00627C2B-4567-489F-9E58-988571D22F7D}" srcOrd="0" destOrd="1" presId="urn:microsoft.com/office/officeart/2005/8/layout/hProcess6"/>
    <dgm:cxn modelId="{B31D9938-61EF-4F94-8BAC-DE0C46AA09B7}" type="presOf" srcId="{9A993FBA-6FF4-4009-9E56-76DDA4F049F4}" destId="{AD59A520-A1C3-4D49-8850-6EE949CF785D}" srcOrd="0" destOrd="0" presId="urn:microsoft.com/office/officeart/2005/8/layout/hProcess6"/>
    <dgm:cxn modelId="{EAF1255E-4C8C-451F-BA0E-97D526786C37}" srcId="{0E6A7489-0FA3-42EC-9D3F-789514990CCB}" destId="{11A33176-C7F3-44AF-A1B6-91DAB958AE79}" srcOrd="1" destOrd="0" parTransId="{75B8EE7A-02E4-4D23-AC05-A9B223961D06}" sibTransId="{33684F3F-B097-4E14-BE83-B7AF5D26EE7B}"/>
    <dgm:cxn modelId="{0B45FB47-8CE8-4050-86AD-1646E74CDEBD}" type="presOf" srcId="{DD72BF22-E918-481F-803E-BB4C3AD22ECE}" destId="{00627C2B-4567-489F-9E58-988571D22F7D}" srcOrd="0" destOrd="0" presId="urn:microsoft.com/office/officeart/2005/8/layout/hProcess6"/>
    <dgm:cxn modelId="{CC411569-B022-4E14-A80A-9CFD41DDBE16}" type="presOf" srcId="{0E6A7489-0FA3-42EC-9D3F-789514990CCB}" destId="{E29D47C5-589B-4819-ABDE-F6B821AAC978}" srcOrd="0" destOrd="0" presId="urn:microsoft.com/office/officeart/2005/8/layout/hProcess6"/>
    <dgm:cxn modelId="{D626CC6D-F06C-453C-B260-35FC98D90ACB}" srcId="{9A993FBA-6FF4-4009-9E56-76DDA4F049F4}" destId="{CD230A5D-3E41-42AD-B158-41A838515FF6}" srcOrd="0" destOrd="0" parTransId="{A523590C-AE94-4C33-A6B0-AB76907988E7}" sibTransId="{0BD60B63-A2AC-4C5B-89A2-F7890A772B13}"/>
    <dgm:cxn modelId="{70ACE44F-75C0-4E94-817F-4E478DF78B28}" type="presOf" srcId="{F974B055-0CEA-4A1D-BF31-B89D22AF65E6}" destId="{A1771E68-D9E1-46F9-9594-1D0D2BA5D20F}" srcOrd="0" destOrd="1" presId="urn:microsoft.com/office/officeart/2005/8/layout/hProcess6"/>
    <dgm:cxn modelId="{32B18653-C8AF-4566-9400-29AB9D6A538A}" type="presOf" srcId="{7417A684-F6DE-4FF4-B30F-30F2E7C01C29}" destId="{DACA7CFD-FCB7-44D7-99AC-5DE21D6749AF}" srcOrd="1" destOrd="1" presId="urn:microsoft.com/office/officeart/2005/8/layout/hProcess6"/>
    <dgm:cxn modelId="{B369027B-35DB-42E9-A7F5-83BBA698BDD5}" type="presOf" srcId="{84A383E7-A228-4BA6-9140-0ED18A0FF4F5}" destId="{A3096ADF-D3F2-46A1-B313-5E3D64377D8A}" srcOrd="0" destOrd="0" presId="urn:microsoft.com/office/officeart/2005/8/layout/hProcess6"/>
    <dgm:cxn modelId="{A4DCFB81-7782-4736-8CB6-834609756E6E}" srcId="{9A993FBA-6FF4-4009-9E56-76DDA4F049F4}" destId="{C2C061CC-AEC8-4F26-8E3F-C6506AC0C3A8}" srcOrd="1" destOrd="0" parTransId="{D4704FF4-0A66-45E6-A071-6FCB4716DA77}" sibTransId="{C32D0E5D-307A-4379-83D6-8477C7C6C1A6}"/>
    <dgm:cxn modelId="{71E09887-9F8B-4250-BD6D-4E1CE6F93903}" type="presOf" srcId="{CD230A5D-3E41-42AD-B158-41A838515FF6}" destId="{A62B474B-6AB8-4FBA-9F14-34FF4FCE86E6}" srcOrd="0" destOrd="0" presId="urn:microsoft.com/office/officeart/2005/8/layout/hProcess6"/>
    <dgm:cxn modelId="{1604D197-E70F-4002-9DFC-E562DF481C41}" srcId="{C2C061CC-AEC8-4F26-8E3F-C6506AC0C3A8}" destId="{DD72BF22-E918-481F-803E-BB4C3AD22ECE}" srcOrd="0" destOrd="0" parTransId="{21A50E26-167A-4471-AC83-B32EE50E46A7}" sibTransId="{CD40BB2B-C861-4BF9-8535-EFA58986445F}"/>
    <dgm:cxn modelId="{4FADC99A-9DE1-42AE-8DD8-FC0F2EDD30F2}" type="presOf" srcId="{11A33176-C7F3-44AF-A1B6-91DAB958AE79}" destId="{C0E47B71-828C-45F0-8489-397AD2ABA813}" srcOrd="1" destOrd="1" presId="urn:microsoft.com/office/officeart/2005/8/layout/hProcess6"/>
    <dgm:cxn modelId="{A3C2E3AA-EA2D-4A88-AF2D-BDDDC5A68743}" type="presOf" srcId="{2BD0FCEC-FD98-41D7-A0D8-D322E1E02420}" destId="{A758F213-6866-4A87-AA64-894E772C19E5}" srcOrd="1" destOrd="0" presId="urn:microsoft.com/office/officeart/2005/8/layout/hProcess6"/>
    <dgm:cxn modelId="{3AA295AB-BB70-44CE-B35A-C1339D2A1A29}" srcId="{9A993FBA-6FF4-4009-9E56-76DDA4F049F4}" destId="{0E6A7489-0FA3-42EC-9D3F-789514990CCB}" srcOrd="2" destOrd="0" parTransId="{5364CC74-EC4F-4EA7-A8A3-A0E3A6D99A26}" sibTransId="{AC45E92D-155E-42F2-B84A-CA753BCD1F73}"/>
    <dgm:cxn modelId="{0026FFB0-F08E-4A25-A95A-3394B5999195}" type="presOf" srcId="{DD72BF22-E918-481F-803E-BB4C3AD22ECE}" destId="{DACA7CFD-FCB7-44D7-99AC-5DE21D6749AF}" srcOrd="1" destOrd="0" presId="urn:microsoft.com/office/officeart/2005/8/layout/hProcess6"/>
    <dgm:cxn modelId="{F868D7BE-D838-409B-BF47-828FFB8E1419}" type="presOf" srcId="{F974B055-0CEA-4A1D-BF31-B89D22AF65E6}" destId="{A758F213-6866-4A87-AA64-894E772C19E5}" srcOrd="1" destOrd="1" presId="urn:microsoft.com/office/officeart/2005/8/layout/hProcess6"/>
    <dgm:cxn modelId="{29E1ADC8-7329-4D50-923A-4920A0D609E1}" type="presOf" srcId="{11A33176-C7F3-44AF-A1B6-91DAB958AE79}" destId="{A3096ADF-D3F2-46A1-B313-5E3D64377D8A}" srcOrd="0" destOrd="1" presId="urn:microsoft.com/office/officeart/2005/8/layout/hProcess6"/>
    <dgm:cxn modelId="{2E8629D9-1C06-4E5B-93FE-26ED9D9F263D}" type="presOf" srcId="{2BD0FCEC-FD98-41D7-A0D8-D322E1E02420}" destId="{A1771E68-D9E1-46F9-9594-1D0D2BA5D20F}" srcOrd="0" destOrd="0" presId="urn:microsoft.com/office/officeart/2005/8/layout/hProcess6"/>
    <dgm:cxn modelId="{0176ABDE-0CFD-4C98-B173-36525AD8C1B3}" srcId="{CD230A5D-3E41-42AD-B158-41A838515FF6}" destId="{2BD0FCEC-FD98-41D7-A0D8-D322E1E02420}" srcOrd="0" destOrd="0" parTransId="{9C0CDCDC-DB5E-45C4-A9B7-96F80E1A08FF}" sibTransId="{0A8DA227-1384-4D2C-B923-4FDFF303A863}"/>
    <dgm:cxn modelId="{D6EDC6F3-B18B-406D-9630-10AAEC15A44C}" type="presOf" srcId="{C2C061CC-AEC8-4F26-8E3F-C6506AC0C3A8}" destId="{810EF1E8-AD44-436C-967B-75771AECA1BE}" srcOrd="0" destOrd="0" presId="urn:microsoft.com/office/officeart/2005/8/layout/hProcess6"/>
    <dgm:cxn modelId="{E50703F6-074F-49A7-A8F9-14413D0F16A4}" srcId="{C2C061CC-AEC8-4F26-8E3F-C6506AC0C3A8}" destId="{7417A684-F6DE-4FF4-B30F-30F2E7C01C29}" srcOrd="1" destOrd="0" parTransId="{C5CDB73D-F535-4EF2-A443-3179D39082F6}" sibTransId="{957D44D5-0F1F-4CBE-9826-5734F0D03792}"/>
    <dgm:cxn modelId="{AF5410FB-583A-4A46-959D-00CD13D62303}" srcId="{0E6A7489-0FA3-42EC-9D3F-789514990CCB}" destId="{84A383E7-A228-4BA6-9140-0ED18A0FF4F5}" srcOrd="0" destOrd="0" parTransId="{A22738DD-DEDA-4876-842A-97DBB926F1E6}" sibTransId="{C3D293CB-06ED-4246-88C3-E7B0B53BF999}"/>
    <dgm:cxn modelId="{641084DF-E183-49AB-9222-E2434BBD55F8}" type="presParOf" srcId="{AD59A520-A1C3-4D49-8850-6EE949CF785D}" destId="{87BE92EF-EFB0-44D4-BEE5-ABF4E5417D5C}" srcOrd="0" destOrd="0" presId="urn:microsoft.com/office/officeart/2005/8/layout/hProcess6"/>
    <dgm:cxn modelId="{345E006A-48E4-4A2E-987E-55EC541C690A}" type="presParOf" srcId="{87BE92EF-EFB0-44D4-BEE5-ABF4E5417D5C}" destId="{37D71C3D-8DD9-4294-B468-F758DBEB2BD2}" srcOrd="0" destOrd="0" presId="urn:microsoft.com/office/officeart/2005/8/layout/hProcess6"/>
    <dgm:cxn modelId="{842FCB16-9C73-4CB9-852D-A9B0D974BF17}" type="presParOf" srcId="{87BE92EF-EFB0-44D4-BEE5-ABF4E5417D5C}" destId="{A1771E68-D9E1-46F9-9594-1D0D2BA5D20F}" srcOrd="1" destOrd="0" presId="urn:microsoft.com/office/officeart/2005/8/layout/hProcess6"/>
    <dgm:cxn modelId="{45797E73-00F3-4221-A7F1-6B006F44D36B}" type="presParOf" srcId="{87BE92EF-EFB0-44D4-BEE5-ABF4E5417D5C}" destId="{A758F213-6866-4A87-AA64-894E772C19E5}" srcOrd="2" destOrd="0" presId="urn:microsoft.com/office/officeart/2005/8/layout/hProcess6"/>
    <dgm:cxn modelId="{1E2B9780-6B94-458C-A5DA-B355752B982C}" type="presParOf" srcId="{87BE92EF-EFB0-44D4-BEE5-ABF4E5417D5C}" destId="{A62B474B-6AB8-4FBA-9F14-34FF4FCE86E6}" srcOrd="3" destOrd="0" presId="urn:microsoft.com/office/officeart/2005/8/layout/hProcess6"/>
    <dgm:cxn modelId="{F3155020-80BB-4FFC-A3B3-6AE6CC6BF771}" type="presParOf" srcId="{AD59A520-A1C3-4D49-8850-6EE949CF785D}" destId="{D708F512-3798-4E16-82B7-1728FBBA7117}" srcOrd="1" destOrd="0" presId="urn:microsoft.com/office/officeart/2005/8/layout/hProcess6"/>
    <dgm:cxn modelId="{6C052DF9-4F4D-4C90-A7B6-0F1F2ED81193}" type="presParOf" srcId="{AD59A520-A1C3-4D49-8850-6EE949CF785D}" destId="{366A4B8A-C88E-41FD-B3CB-425665476250}" srcOrd="2" destOrd="0" presId="urn:microsoft.com/office/officeart/2005/8/layout/hProcess6"/>
    <dgm:cxn modelId="{4AB1927D-4C3D-4941-8110-E545ECC96930}" type="presParOf" srcId="{366A4B8A-C88E-41FD-B3CB-425665476250}" destId="{DF6E9395-77BD-407E-8805-C9F0DDF81429}" srcOrd="0" destOrd="0" presId="urn:microsoft.com/office/officeart/2005/8/layout/hProcess6"/>
    <dgm:cxn modelId="{2098E7E5-CBD3-4AB2-8BED-E7EEBE90988E}" type="presParOf" srcId="{366A4B8A-C88E-41FD-B3CB-425665476250}" destId="{00627C2B-4567-489F-9E58-988571D22F7D}" srcOrd="1" destOrd="0" presId="urn:microsoft.com/office/officeart/2005/8/layout/hProcess6"/>
    <dgm:cxn modelId="{5C8A6264-B78F-4616-AEAF-E03D0011F36C}" type="presParOf" srcId="{366A4B8A-C88E-41FD-B3CB-425665476250}" destId="{DACA7CFD-FCB7-44D7-99AC-5DE21D6749AF}" srcOrd="2" destOrd="0" presId="urn:microsoft.com/office/officeart/2005/8/layout/hProcess6"/>
    <dgm:cxn modelId="{0A36ED03-C298-4A53-AA8D-6E938FC91BB9}" type="presParOf" srcId="{366A4B8A-C88E-41FD-B3CB-425665476250}" destId="{810EF1E8-AD44-436C-967B-75771AECA1BE}" srcOrd="3" destOrd="0" presId="urn:microsoft.com/office/officeart/2005/8/layout/hProcess6"/>
    <dgm:cxn modelId="{C9DADD52-6A5E-48A5-A001-EFBBBE6741BF}" type="presParOf" srcId="{AD59A520-A1C3-4D49-8850-6EE949CF785D}" destId="{5FB46CA3-AB2E-4043-8572-39BC656E547B}" srcOrd="3" destOrd="0" presId="urn:microsoft.com/office/officeart/2005/8/layout/hProcess6"/>
    <dgm:cxn modelId="{DEBCED2E-5079-4F73-973A-2CDDF60E5F84}" type="presParOf" srcId="{AD59A520-A1C3-4D49-8850-6EE949CF785D}" destId="{483437FE-50F9-4F71-BCEE-BA62401C0030}" srcOrd="4" destOrd="0" presId="urn:microsoft.com/office/officeart/2005/8/layout/hProcess6"/>
    <dgm:cxn modelId="{A5040B25-B626-4280-9AB2-BFB25C870018}" type="presParOf" srcId="{483437FE-50F9-4F71-BCEE-BA62401C0030}" destId="{1725CAC8-C9BD-44F0-9489-A796E82DBF94}" srcOrd="0" destOrd="0" presId="urn:microsoft.com/office/officeart/2005/8/layout/hProcess6"/>
    <dgm:cxn modelId="{681D636D-9EE7-4DC8-8B13-47F93FBE8C68}" type="presParOf" srcId="{483437FE-50F9-4F71-BCEE-BA62401C0030}" destId="{A3096ADF-D3F2-46A1-B313-5E3D64377D8A}" srcOrd="1" destOrd="0" presId="urn:microsoft.com/office/officeart/2005/8/layout/hProcess6"/>
    <dgm:cxn modelId="{17A6FBB0-C932-4D5D-B52C-0E9F62AC8C8C}" type="presParOf" srcId="{483437FE-50F9-4F71-BCEE-BA62401C0030}" destId="{C0E47B71-828C-45F0-8489-397AD2ABA813}" srcOrd="2" destOrd="0" presId="urn:microsoft.com/office/officeart/2005/8/layout/hProcess6"/>
    <dgm:cxn modelId="{8E4B6332-8159-4F1C-AE59-E847E562BFBC}" type="presParOf" srcId="{483437FE-50F9-4F71-BCEE-BA62401C0030}" destId="{E29D47C5-589B-4819-ABDE-F6B821AAC978}" srcOrd="3" destOrd="0" presId="urn:microsoft.com/office/officeart/2005/8/layout/hProcess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423701" cy="2495774"/>
        <a:chOff x="0" y="0"/>
        <a:chExt cx="9423701" cy="2495774"/>
      </a:xfrm>
    </dsp:grpSpPr>
    <dsp:sp modelId="{A1771E68-D9E1-46F9-9594-1D0D2BA5D20F}">
      <dsp:nvSpPr>
        <dsp:cNvPr id="3" name="右箭头 2"/>
        <dsp:cNvSpPr/>
      </dsp:nvSpPr>
      <dsp:spPr bwMode="white">
        <a:xfrm>
          <a:off x="607981" y="184984"/>
          <a:ext cx="2431923" cy="2125807"/>
        </a:xfrm>
        <a:prstGeom prst="rightArrow">
          <a:avLst>
            <a:gd name="adj1" fmla="val 70000"/>
            <a:gd name="adj2" fmla="val 50000"/>
          </a:avLst>
        </a:prstGeom>
        <a:solidFill>
          <a:srgbClr val="00B0F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8420" tIns="14605" rIns="29210" bIns="14605" anchor="ctr"/>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altLang="en-US" dirty="0">
              <a:solidFill>
                <a:schemeClr val="dk1"/>
              </a:solidFill>
            </a:rPr>
            <a:t>碎片场景</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核心价值</a:t>
          </a:r>
          <a:endParaRPr>
            <a:solidFill>
              <a:schemeClr val="dk1"/>
            </a:solidFill>
          </a:endParaRPr>
        </a:p>
      </dsp:txBody>
      <dsp:txXfrm>
        <a:off x="607981" y="184984"/>
        <a:ext cx="2431923" cy="2125807"/>
      </dsp:txXfrm>
    </dsp:sp>
    <dsp:sp modelId="{A62B474B-6AB8-4FBA-9F14-34FF4FCE86E6}">
      <dsp:nvSpPr>
        <dsp:cNvPr id="4" name="椭圆 3"/>
        <dsp:cNvSpPr/>
      </dsp:nvSpPr>
      <dsp:spPr bwMode="white">
        <a:xfrm>
          <a:off x="0" y="639906"/>
          <a:ext cx="1215961" cy="1215961"/>
        </a:xfrm>
        <a:prstGeom prst="ellipse">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17145" tIns="17145" rIns="17145" bIns="1714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a:t>技术</a:t>
          </a:r>
        </a:p>
      </dsp:txBody>
      <dsp:txXfrm>
        <a:off x="0" y="639906"/>
        <a:ext cx="1215961" cy="1215961"/>
      </dsp:txXfrm>
    </dsp:sp>
    <dsp:sp modelId="{00627C2B-4567-489F-9E58-988571D22F7D}">
      <dsp:nvSpPr>
        <dsp:cNvPr id="5" name="右箭头 4"/>
        <dsp:cNvSpPr/>
      </dsp:nvSpPr>
      <dsp:spPr bwMode="white">
        <a:xfrm>
          <a:off x="3799879" y="184984"/>
          <a:ext cx="2431923" cy="2125807"/>
        </a:xfrm>
        <a:prstGeom prst="rightArrow">
          <a:avLst>
            <a:gd name="adj1" fmla="val 70000"/>
            <a:gd name="adj2" fmla="val 50000"/>
          </a:avLst>
        </a:prstGeom>
        <a:solidFill>
          <a:srgbClr val="00B0F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8420" tIns="14605" rIns="29210" bIns="14605" anchor="ctr"/>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altLang="en-US" dirty="0">
              <a:solidFill>
                <a:schemeClr val="dk1"/>
              </a:solidFill>
            </a:rPr>
            <a:t>云</a:t>
          </a:r>
          <a:r>
            <a:rPr lang="en-US" altLang="zh-CN" dirty="0">
              <a:solidFill>
                <a:schemeClr val="dk1"/>
              </a:solidFill>
            </a:rPr>
            <a:t>SaaS</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合伙推广</a:t>
          </a:r>
          <a:endParaRPr>
            <a:solidFill>
              <a:schemeClr val="dk1"/>
            </a:solidFill>
          </a:endParaRPr>
        </a:p>
      </dsp:txBody>
      <dsp:txXfrm>
        <a:off x="3799879" y="184984"/>
        <a:ext cx="2431923" cy="2125807"/>
      </dsp:txXfrm>
    </dsp:sp>
    <dsp:sp modelId="{810EF1E8-AD44-436C-967B-75771AECA1BE}">
      <dsp:nvSpPr>
        <dsp:cNvPr id="6" name="椭圆 5"/>
        <dsp:cNvSpPr/>
      </dsp:nvSpPr>
      <dsp:spPr bwMode="white">
        <a:xfrm>
          <a:off x="3191899" y="639906"/>
          <a:ext cx="1215961" cy="1215961"/>
        </a:xfrm>
        <a:prstGeom prst="ellipse">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17145" tIns="17145" rIns="17145" bIns="1714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a:t>互联网</a:t>
          </a:r>
        </a:p>
      </dsp:txBody>
      <dsp:txXfrm>
        <a:off x="3191899" y="639906"/>
        <a:ext cx="1215961" cy="1215961"/>
      </dsp:txXfrm>
    </dsp:sp>
    <dsp:sp modelId="{A3096ADF-D3F2-46A1-B313-5E3D64377D8A}">
      <dsp:nvSpPr>
        <dsp:cNvPr id="7" name="右箭头 6"/>
        <dsp:cNvSpPr/>
      </dsp:nvSpPr>
      <dsp:spPr bwMode="white">
        <a:xfrm>
          <a:off x="6991778" y="184984"/>
          <a:ext cx="2431923" cy="2125807"/>
        </a:xfrm>
        <a:prstGeom prst="rightArrow">
          <a:avLst>
            <a:gd name="adj1" fmla="val 70000"/>
            <a:gd name="adj2" fmla="val 50000"/>
          </a:avLst>
        </a:prstGeom>
        <a:solidFill>
          <a:srgbClr val="00B0F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8420" tIns="14605" rIns="29210" bIns="14605" anchor="ctr"/>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altLang="en-US" dirty="0">
              <a:solidFill>
                <a:schemeClr val="dk1"/>
              </a:solidFill>
            </a:rPr>
            <a:t>大数据</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模型元</a:t>
          </a:r>
          <a:endParaRPr>
            <a:solidFill>
              <a:schemeClr val="dk1"/>
            </a:solidFill>
          </a:endParaRPr>
        </a:p>
      </dsp:txBody>
      <dsp:txXfrm>
        <a:off x="6991778" y="184984"/>
        <a:ext cx="2431923" cy="2125807"/>
      </dsp:txXfrm>
    </dsp:sp>
    <dsp:sp modelId="{E29D47C5-589B-4819-ABDE-F6B821AAC978}">
      <dsp:nvSpPr>
        <dsp:cNvPr id="8" name="椭圆 7"/>
        <dsp:cNvSpPr/>
      </dsp:nvSpPr>
      <dsp:spPr bwMode="white">
        <a:xfrm>
          <a:off x="6383797" y="639906"/>
          <a:ext cx="1215961" cy="1215961"/>
        </a:xfrm>
        <a:prstGeom prst="ellipse">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17145" tIns="17145" rIns="17145" bIns="1714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a:t>物联网</a:t>
          </a:r>
        </a:p>
      </dsp:txBody>
      <dsp:txXfrm>
        <a:off x="6383797" y="639906"/>
        <a:ext cx="1215961" cy="12159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54ABDB-F1C0-4AD1-931F-4CB22B908FF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B4EFFC-C300-4A93-A088-273FADC4503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3CE1A-B364-4A99-B2CE-5F6293CFFE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ED5C3-1048-422D-9BA8-B35E40167B8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28EEEBD-2294-43DC-ABF3-656F141F2BE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B483CD4-5284-4DCA-9914-AE96CB4494A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0903" y="251868"/>
            <a:ext cx="851151" cy="4214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28EEEBD-2294-43DC-ABF3-656F141F2BE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B483CD4-5284-4DCA-9914-AE96CB4494A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66334" y="168736"/>
            <a:ext cx="979054" cy="4847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椭圆 121"/>
          <p:cNvSpPr>
            <a:spLocks noChangeAspect="1"/>
          </p:cNvSpPr>
          <p:nvPr/>
        </p:nvSpPr>
        <p:spPr>
          <a:xfrm>
            <a:off x="3878958" y="2394764"/>
            <a:ext cx="457593" cy="457593"/>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椭圆 122"/>
          <p:cNvSpPr>
            <a:spLocks noChangeAspect="1"/>
          </p:cNvSpPr>
          <p:nvPr/>
        </p:nvSpPr>
        <p:spPr>
          <a:xfrm>
            <a:off x="4202718" y="1922881"/>
            <a:ext cx="228797" cy="228797"/>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椭圆 123"/>
          <p:cNvSpPr>
            <a:spLocks noChangeAspect="1"/>
          </p:cNvSpPr>
          <p:nvPr/>
        </p:nvSpPr>
        <p:spPr>
          <a:xfrm>
            <a:off x="3237723" y="1833778"/>
            <a:ext cx="457593" cy="457593"/>
          </a:xfrm>
          <a:prstGeom prst="ellipse">
            <a:avLst/>
          </a:prstGeom>
          <a:solidFill>
            <a:schemeClr val="bg1"/>
          </a:solidFill>
          <a:ln w="76200">
            <a:noFill/>
          </a:ln>
          <a:effectLst>
            <a:innerShdw blurRad="63500" dist="50800" dir="16200000">
              <a:prstClr val="black">
                <a:alpha val="50000"/>
              </a:prstClr>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椭圆 124"/>
          <p:cNvSpPr>
            <a:spLocks noChangeAspect="1"/>
          </p:cNvSpPr>
          <p:nvPr/>
        </p:nvSpPr>
        <p:spPr>
          <a:xfrm>
            <a:off x="4202718" y="2852357"/>
            <a:ext cx="707972" cy="711104"/>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椭圆 125"/>
          <p:cNvSpPr>
            <a:spLocks noChangeAspect="1"/>
          </p:cNvSpPr>
          <p:nvPr/>
        </p:nvSpPr>
        <p:spPr>
          <a:xfrm>
            <a:off x="4030368" y="1139063"/>
            <a:ext cx="612367" cy="612367"/>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椭圆 126"/>
          <p:cNvSpPr>
            <a:spLocks noChangeAspect="1"/>
          </p:cNvSpPr>
          <p:nvPr/>
        </p:nvSpPr>
        <p:spPr>
          <a:xfrm>
            <a:off x="7971377" y="1725221"/>
            <a:ext cx="360363" cy="360363"/>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椭圆 127"/>
          <p:cNvSpPr>
            <a:spLocks noChangeAspect="1"/>
          </p:cNvSpPr>
          <p:nvPr/>
        </p:nvSpPr>
        <p:spPr>
          <a:xfrm>
            <a:off x="7654622" y="2478091"/>
            <a:ext cx="179388" cy="179388"/>
          </a:xfrm>
          <a:prstGeom prst="ellipse">
            <a:avLst/>
          </a:prstGeom>
          <a:solidFill>
            <a:srgbClr val="1D8FE7"/>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椭圆 128"/>
          <p:cNvSpPr>
            <a:spLocks noChangeAspect="1"/>
          </p:cNvSpPr>
          <p:nvPr/>
        </p:nvSpPr>
        <p:spPr>
          <a:xfrm>
            <a:off x="8060587" y="837871"/>
            <a:ext cx="287337" cy="287338"/>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椭圆 129"/>
          <p:cNvSpPr>
            <a:spLocks noChangeAspect="1"/>
          </p:cNvSpPr>
          <p:nvPr/>
        </p:nvSpPr>
        <p:spPr>
          <a:xfrm>
            <a:off x="8023172" y="2221552"/>
            <a:ext cx="486896" cy="486896"/>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椭圆 130"/>
          <p:cNvSpPr>
            <a:spLocks noChangeAspect="1"/>
          </p:cNvSpPr>
          <p:nvPr/>
        </p:nvSpPr>
        <p:spPr>
          <a:xfrm rot="615999">
            <a:off x="7589778" y="1265834"/>
            <a:ext cx="340075" cy="340075"/>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200" spc="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2" name="组合 2"/>
          <p:cNvGrpSpPr/>
          <p:nvPr/>
        </p:nvGrpSpPr>
        <p:grpSpPr>
          <a:xfrm>
            <a:off x="4834457" y="1064123"/>
            <a:ext cx="2927441" cy="2950967"/>
            <a:chOff x="1015884" y="968893"/>
            <a:chExt cx="2456819" cy="2494530"/>
          </a:xfrm>
          <a:effectLst>
            <a:innerShdw blurRad="63500" dist="50800" dir="16200000">
              <a:prstClr val="black">
                <a:alpha val="50000"/>
              </a:prstClr>
            </a:innerShdw>
          </a:effectLst>
        </p:grpSpPr>
        <p:sp>
          <p:nvSpPr>
            <p:cNvPr id="133" name="任意多边形 81"/>
            <p:cNvSpPr/>
            <p:nvPr/>
          </p:nvSpPr>
          <p:spPr>
            <a:xfrm rot="2700000">
              <a:off x="1301651" y="1292371"/>
              <a:ext cx="2203444" cy="213866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椭圆 133"/>
            <p:cNvSpPr/>
            <p:nvPr/>
          </p:nvSpPr>
          <p:spPr>
            <a:xfrm>
              <a:off x="1015884" y="968893"/>
              <a:ext cx="2048872" cy="2048870"/>
            </a:xfrm>
            <a:prstGeom prst="ellipse">
              <a:avLst/>
            </a:prstGeom>
            <a:gradFill>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35" name="图片 20" descr="透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13305" y="1964051"/>
            <a:ext cx="1579007" cy="7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文本框 135"/>
          <p:cNvSpPr txBox="1"/>
          <p:nvPr/>
        </p:nvSpPr>
        <p:spPr>
          <a:xfrm>
            <a:off x="4972131" y="4285741"/>
            <a:ext cx="2767618" cy="707886"/>
          </a:xfrm>
          <a:prstGeom prst="rect">
            <a:avLst/>
          </a:prstGeom>
          <a:noFill/>
          <a:effectLst/>
        </p:spPr>
        <p:txBody>
          <a:bodyPr wrap="square">
            <a:spAutoFit/>
          </a:bodyPr>
          <a:lstStyle/>
          <a:p>
            <a:pPr algn="ctr" fontAlgn="auto">
              <a:spcBef>
                <a:spcPts val="0"/>
              </a:spcBef>
              <a:spcAft>
                <a:spcPts val="0"/>
              </a:spcAft>
              <a:defRPr/>
            </a:pPr>
            <a:r>
              <a:rPr lang="zh-CN" altLang="en-US" sz="4000" b="1" dirty="0">
                <a:solidFill>
                  <a:srgbClr val="175BBE"/>
                </a:solidFill>
                <a:ea typeface="微软雅黑" panose="020B0503020204020204" pitchFamily="34" charset="-122"/>
                <a:sym typeface="Arial" panose="020B0604020202020204" pitchFamily="34" charset="0"/>
              </a:rPr>
              <a:t>诗和远方</a:t>
            </a:r>
            <a:endParaRPr lang="zh-CN" altLang="en-US" sz="4000" b="1" dirty="0">
              <a:solidFill>
                <a:srgbClr val="175BBE"/>
              </a:solidFill>
              <a:ea typeface="微软雅黑" panose="020B0503020204020204" pitchFamily="34" charset="-122"/>
              <a:sym typeface="Arial" panose="020B0604020202020204" pitchFamily="34" charset="0"/>
            </a:endParaRPr>
          </a:p>
        </p:txBody>
      </p:sp>
      <p:sp>
        <p:nvSpPr>
          <p:cNvPr id="17" name="文本框 6"/>
          <p:cNvSpPr txBox="1"/>
          <p:nvPr/>
        </p:nvSpPr>
        <p:spPr>
          <a:xfrm>
            <a:off x="2143125" y="5254257"/>
            <a:ext cx="7905750" cy="461665"/>
          </a:xfrm>
          <a:prstGeom prst="rect">
            <a:avLst/>
          </a:prstGeom>
          <a:noFill/>
          <a:effectLst/>
        </p:spPr>
        <p:txBody>
          <a:bodyPr>
            <a:spAutoFit/>
          </a:bodyPr>
          <a:lstStyle/>
          <a:p>
            <a:pPr algn="ctr" eaLnBrk="1" fontAlgn="auto" hangingPunct="1">
              <a:spcBef>
                <a:spcPts val="0"/>
              </a:spcBef>
              <a:spcAft>
                <a:spcPts val="0"/>
              </a:spcAft>
              <a:defRPr/>
            </a:pPr>
            <a:r>
              <a:rPr lang="zh-CN" altLang="en-US"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技术驱动</a:t>
            </a:r>
            <a:r>
              <a:rPr lang="en-US" altLang="zh-CN"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后端创新</a:t>
            </a:r>
            <a:r>
              <a:rPr lang="en-US" altLang="zh-CN"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物联网生态</a:t>
            </a:r>
            <a:r>
              <a:rPr lang="en-US" altLang="zh-CN"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全生命周期管理</a:t>
            </a:r>
            <a:endParaRPr lang="en-US" altLang="zh-CN" sz="2400" dirty="0">
              <a:solidFill>
                <a:srgbClr val="175BB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4996981" y="5926626"/>
            <a:ext cx="2198038" cy="369332"/>
          </a:xfrm>
          <a:prstGeom prst="rect">
            <a:avLst/>
          </a:prstGeom>
          <a:effectLst/>
        </p:spPr>
        <p:txBody>
          <a:bodyPr wrap="none">
            <a:spAutoFit/>
          </a:bodyPr>
          <a:lstStyle/>
          <a:p>
            <a:pPr algn="ctr">
              <a:defRPr/>
            </a:pPr>
            <a:r>
              <a:rPr lang="en-US" altLang="zh-CN"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百益信科技集团</a:t>
            </a:r>
            <a:r>
              <a:rPr lang="en-US" altLang="zh-CN" dirty="0">
                <a:solidFill>
                  <a:srgbClr val="175BBE"/>
                </a:solidFill>
                <a:latin typeface="微软雅黑" panose="020B0503020204020204" pitchFamily="34" charset="-122"/>
                <a:ea typeface="微软雅黑" panose="020B0503020204020204" pitchFamily="34" charset="-122"/>
                <a:sym typeface="Arial" panose="020B0604020202020204" pitchFamily="34" charset="0"/>
              </a:rPr>
              <a:t>--</a:t>
            </a:r>
            <a:endParaRPr lang="zh-CN" altLang="zh-CN" dirty="0">
              <a:solidFill>
                <a:srgbClr val="175BBE"/>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3812"/>
            <a:ext cx="372291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百益文化建设</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4" name="椭圆 3"/>
          <p:cNvSpPr>
            <a:spLocks noChangeAspect="1"/>
          </p:cNvSpPr>
          <p:nvPr/>
        </p:nvSpPr>
        <p:spPr>
          <a:xfrm>
            <a:off x="1673810" y="4254495"/>
            <a:ext cx="1038258" cy="1038258"/>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自知</a:t>
            </a:r>
            <a:endPar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noChangeAspect="1"/>
          </p:cNvSpPr>
          <p:nvPr/>
        </p:nvSpPr>
        <p:spPr>
          <a:xfrm>
            <a:off x="3722915" y="2957116"/>
            <a:ext cx="991586" cy="991586"/>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rPr>
              <a:t>边界</a:t>
            </a:r>
            <a:endPar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noChangeAspect="1"/>
          </p:cNvSpPr>
          <p:nvPr/>
        </p:nvSpPr>
        <p:spPr>
          <a:xfrm>
            <a:off x="2501015" y="2675480"/>
            <a:ext cx="1038258" cy="1038258"/>
          </a:xfrm>
          <a:prstGeom prst="ellipse">
            <a:avLst/>
          </a:prstGeom>
          <a:solidFill>
            <a:schemeClr val="bg1"/>
          </a:solidFill>
          <a:ln w="76200">
            <a:noFill/>
          </a:ln>
          <a:effectLst>
            <a:innerShdw blurRad="63500" dist="50800" dir="16200000">
              <a:prstClr val="black">
                <a:alpha val="50000"/>
              </a:prstClr>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rPr>
              <a:t>长短</a:t>
            </a:r>
            <a:endPar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a:spLocks noChangeAspect="1"/>
          </p:cNvSpPr>
          <p:nvPr/>
        </p:nvSpPr>
        <p:spPr>
          <a:xfrm>
            <a:off x="3932547" y="4254495"/>
            <a:ext cx="1084209" cy="1089005"/>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4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底色</a:t>
            </a:r>
            <a:endParaRPr lang="zh-CN" altLang="en-US" sz="24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noChangeAspect="1"/>
          </p:cNvSpPr>
          <p:nvPr/>
        </p:nvSpPr>
        <p:spPr>
          <a:xfrm>
            <a:off x="3927751" y="1679760"/>
            <a:ext cx="1089005" cy="1089005"/>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格局</a:t>
            </a:r>
            <a:endPar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a:spLocks noChangeAspect="1"/>
          </p:cNvSpPr>
          <p:nvPr/>
        </p:nvSpPr>
        <p:spPr>
          <a:xfrm>
            <a:off x="7890563" y="2494178"/>
            <a:ext cx="1302976" cy="1219560"/>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400" spc="600" dirty="0">
                <a:solidFill>
                  <a:srgbClr val="0070C0"/>
                </a:solidFill>
                <a:latin typeface="Arial" panose="020B0604020202020204" pitchFamily="34" charset="0"/>
                <a:ea typeface="微软雅黑" panose="020B0503020204020204" pitchFamily="34" charset="-122"/>
                <a:sym typeface="Arial" panose="020B0604020202020204" pitchFamily="34" charset="0"/>
              </a:rPr>
              <a:t>大小</a:t>
            </a:r>
            <a:endParaRPr lang="zh-CN" altLang="en-US" sz="2400" spc="6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a:spLocks noChangeAspect="1"/>
          </p:cNvSpPr>
          <p:nvPr/>
        </p:nvSpPr>
        <p:spPr>
          <a:xfrm>
            <a:off x="7391693" y="3512325"/>
            <a:ext cx="1005158" cy="1005157"/>
          </a:xfrm>
          <a:prstGeom prst="ellipse">
            <a:avLst/>
          </a:prstGeom>
          <a:solidFill>
            <a:srgbClr val="1D8FE7"/>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利他</a:t>
            </a:r>
            <a:endPar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a:spLocks noChangeAspect="1"/>
          </p:cNvSpPr>
          <p:nvPr/>
        </p:nvSpPr>
        <p:spPr>
          <a:xfrm>
            <a:off x="7904543" y="939885"/>
            <a:ext cx="1219556" cy="1219560"/>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道德底线</a:t>
            </a:r>
            <a:endPar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a:spLocks noChangeAspect="1"/>
          </p:cNvSpPr>
          <p:nvPr/>
        </p:nvSpPr>
        <p:spPr>
          <a:xfrm>
            <a:off x="8230963" y="4419764"/>
            <a:ext cx="1005158" cy="1005158"/>
          </a:xfrm>
          <a:prstGeom prst="ellipse">
            <a:avLst/>
          </a:prstGeom>
          <a:solidFill>
            <a:schemeClr val="bg1"/>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rPr>
              <a:t>正邪</a:t>
            </a:r>
            <a:endParaRPr lang="zh-CN" altLang="en-US" sz="2000" spc="6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a:spLocks noChangeAspect="1"/>
          </p:cNvSpPr>
          <p:nvPr/>
        </p:nvSpPr>
        <p:spPr>
          <a:xfrm rot="615999">
            <a:off x="6811712" y="1555259"/>
            <a:ext cx="1029007" cy="1029007"/>
          </a:xfrm>
          <a:prstGeom prst="ellipse">
            <a:avLst/>
          </a:prstGeom>
          <a:solidFill>
            <a:srgbClr val="1D8FE7"/>
          </a:solidFill>
          <a:ln w="762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善念</a:t>
            </a:r>
            <a:endParaRPr lang="zh-CN" altLang="en-US" sz="20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2"/>
          <p:cNvGrpSpPr/>
          <p:nvPr/>
        </p:nvGrpSpPr>
        <p:grpSpPr>
          <a:xfrm>
            <a:off x="4921026" y="2203785"/>
            <a:ext cx="2927441" cy="2950967"/>
            <a:chOff x="1015884" y="968893"/>
            <a:chExt cx="2456819" cy="2494530"/>
          </a:xfrm>
          <a:effectLst>
            <a:innerShdw blurRad="63500" dist="50800" dir="16200000">
              <a:prstClr val="black">
                <a:alpha val="50000"/>
              </a:prstClr>
            </a:innerShdw>
          </a:effectLst>
        </p:grpSpPr>
        <p:sp>
          <p:nvSpPr>
            <p:cNvPr id="15" name="任意多边形 81"/>
            <p:cNvSpPr/>
            <p:nvPr/>
          </p:nvSpPr>
          <p:spPr>
            <a:xfrm rot="2700000">
              <a:off x="1301651" y="1292371"/>
              <a:ext cx="2203444" cy="213866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1015884" y="968893"/>
              <a:ext cx="2048872" cy="2048870"/>
            </a:xfrm>
            <a:prstGeom prst="ellipse">
              <a:avLst/>
            </a:prstGeom>
            <a:gradFill>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p:cNvSpPr txBox="1"/>
          <p:nvPr/>
        </p:nvSpPr>
        <p:spPr>
          <a:xfrm>
            <a:off x="5435446" y="2944297"/>
            <a:ext cx="14034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心力</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17" name="文本框 16"/>
          <p:cNvSpPr txBox="1"/>
          <p:nvPr/>
        </p:nvSpPr>
        <p:spPr>
          <a:xfrm>
            <a:off x="4084113" y="6021417"/>
            <a:ext cx="4649429" cy="461665"/>
          </a:xfrm>
          <a:prstGeom prst="rect">
            <a:avLst/>
          </a:prstGeom>
          <a:noFill/>
        </p:spPr>
        <p:txBody>
          <a:bodyPr wrap="square">
            <a:spAutoFit/>
          </a:bodyPr>
          <a:lstStyle/>
          <a:p>
            <a:r>
              <a:rPr lang="zh-CN" altLang="en-US" sz="2400" b="1" dirty="0"/>
              <a:t>百益信      </a:t>
            </a:r>
            <a:r>
              <a:rPr lang="en-US" altLang="zh-CN" sz="2400" b="1" dirty="0"/>
              <a:t>BYS      B</a:t>
            </a:r>
            <a:r>
              <a:rPr lang="en-US" altLang="zh-CN" sz="2400" b="1" dirty="0" err="1"/>
              <a:t>eYond</a:t>
            </a:r>
            <a:r>
              <a:rPr lang="en-US" altLang="zh-CN" sz="2400" b="1" dirty="0"/>
              <a:t> Self</a:t>
            </a:r>
            <a:endParaRPr lang="zh-CN" alt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3812"/>
            <a:ext cx="372291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百益文化建设</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3" name="文本框 2"/>
          <p:cNvSpPr txBox="1"/>
          <p:nvPr/>
        </p:nvSpPr>
        <p:spPr>
          <a:xfrm>
            <a:off x="593271" y="1336024"/>
            <a:ext cx="11005458"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0070C0"/>
                </a:solidFill>
                <a:latin typeface="微软雅黑" panose="020B0503020204020204" pitchFamily="34" charset="-122"/>
                <a:ea typeface="微软雅黑" panose="020B0503020204020204" pitchFamily="34" charset="-122"/>
              </a:rPr>
              <a:t>●  团队定位：科技产品生态工厂</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0070C0"/>
                </a:solidFill>
                <a:latin typeface="微软雅黑" panose="020B0503020204020204" pitchFamily="34" charset="-122"/>
                <a:ea typeface="微软雅黑" panose="020B0503020204020204" pitchFamily="34" charset="-122"/>
              </a:rPr>
              <a:t>●  市场战略：基于中小企业或碎片场景，决战</a:t>
            </a:r>
            <a:r>
              <a:rPr lang="en-US" altLang="zh-CN" sz="2400" dirty="0">
                <a:solidFill>
                  <a:srgbClr val="0070C0"/>
                </a:solidFill>
                <a:latin typeface="微软雅黑" panose="020B0503020204020204" pitchFamily="34" charset="-122"/>
                <a:ea typeface="微软雅黑" panose="020B0503020204020204" pitchFamily="34" charset="-122"/>
              </a:rPr>
              <a:t>”B”</a:t>
            </a:r>
            <a:r>
              <a:rPr lang="zh-CN" altLang="en-US" sz="2400" dirty="0">
                <a:solidFill>
                  <a:srgbClr val="0070C0"/>
                </a:solidFill>
                <a:latin typeface="微软雅黑" panose="020B0503020204020204" pitchFamily="34" charset="-122"/>
                <a:ea typeface="微软雅黑" panose="020B0503020204020204" pitchFamily="34" charset="-122"/>
              </a:rPr>
              <a:t>端</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0070C0"/>
                </a:solidFill>
                <a:latin typeface="微软雅黑" panose="020B0503020204020204" pitchFamily="34" charset="-122"/>
                <a:ea typeface="微软雅黑" panose="020B0503020204020204" pitchFamily="34" charset="-122"/>
              </a:rPr>
              <a:t>●   市场策略：广开源，整合生态资源，最优配置实施方案</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0070C0"/>
                </a:solidFill>
                <a:latin typeface="微软雅黑" panose="020B0503020204020204" pitchFamily="34" charset="-122"/>
                <a:ea typeface="微软雅黑" panose="020B0503020204020204" pitchFamily="34" charset="-122"/>
              </a:rPr>
              <a:t>●  市场原则：长期主义</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价值主义</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科技向善</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闭环三好</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r>
              <a:rPr lang="zh-CN" altLang="en-US" sz="2400" dirty="0">
                <a:solidFill>
                  <a:srgbClr val="0070C0"/>
                </a:solidFill>
                <a:latin typeface="微软雅黑" panose="020B0503020204020204" pitchFamily="34" charset="-122"/>
                <a:ea typeface="微软雅黑" panose="020B0503020204020204" pitchFamily="34" charset="-122"/>
              </a:rPr>
              <a:t>●  团队建设：人人开心，天天快乐；“奋斗者”全员持股，裂变式创业</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r>
              <a:rPr lang="zh-CN" altLang="en-US" sz="2400" dirty="0">
                <a:solidFill>
                  <a:srgbClr val="0070C0"/>
                </a:solidFill>
                <a:latin typeface="微软雅黑" panose="020B0503020204020204" pitchFamily="34" charset="-122"/>
                <a:ea typeface="微软雅黑" panose="020B0503020204020204" pitchFamily="34" charset="-122"/>
              </a:rPr>
              <a:t>●  未来愿景：开放包容自优化长青基业平台，为客户创造时间，为员工创造快乐</a:t>
            </a:r>
            <a:endParaRPr lang="en-US" altLang="zh-CN" sz="2400" dirty="0">
              <a:solidFill>
                <a:srgbClr val="0070C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dirty="0">
              <a:solidFill>
                <a:srgbClr val="0070C0"/>
              </a:solidFill>
              <a:latin typeface="微软雅黑" panose="020B0503020204020204" pitchFamily="34" charset="-122"/>
              <a:ea typeface="微软雅黑" panose="020B0503020204020204" pitchFamily="34" charset="-122"/>
            </a:endParaRPr>
          </a:p>
          <a:p>
            <a:r>
              <a:rPr lang="zh-CN" altLang="en-US" sz="2400" dirty="0">
                <a:solidFill>
                  <a:srgbClr val="0070C0"/>
                </a:solidFill>
                <a:latin typeface="微软雅黑" panose="020B0503020204020204" pitchFamily="34" charset="-122"/>
                <a:ea typeface="微软雅黑" panose="020B0503020204020204" pitchFamily="34" charset="-122"/>
              </a:rPr>
              <a:t>●  发展原则：全员参与，坚守原则顺势而为，共生共长，超速进化</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163812"/>
            <a:ext cx="550817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400" dirty="0">
                <a:solidFill>
                  <a:srgbClr val="0070C0"/>
                </a:solidFill>
                <a:latin typeface="华文楷体" panose="02010600040101010101" pitchFamily="2" charset="-122"/>
                <a:ea typeface="华文楷体" panose="02010600040101010101" pitchFamily="2" charset="-122"/>
              </a:rPr>
              <a:t>2018</a:t>
            </a:r>
            <a:r>
              <a:rPr lang="zh-CN" altLang="en-US" sz="4400" dirty="0">
                <a:solidFill>
                  <a:srgbClr val="0070C0"/>
                </a:solidFill>
                <a:latin typeface="华文楷体" panose="02010600040101010101" pitchFamily="2" charset="-122"/>
                <a:ea typeface="华文楷体" panose="02010600040101010101" pitchFamily="2" charset="-122"/>
              </a:rPr>
              <a:t>年干什么怎么干</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4" name="文本框 3"/>
          <p:cNvSpPr txBox="1"/>
          <p:nvPr/>
        </p:nvSpPr>
        <p:spPr>
          <a:xfrm>
            <a:off x="353785" y="1205397"/>
            <a:ext cx="11484429" cy="5170646"/>
          </a:xfrm>
          <a:prstGeom prst="rect">
            <a:avLst/>
          </a:prstGeom>
          <a:noFill/>
        </p:spPr>
        <p:txBody>
          <a:bodyPr wrap="square">
            <a:spAutoFit/>
          </a:bodyPr>
          <a:lstStyle/>
          <a:p>
            <a:pPr lvl="0" algn="ctr"/>
            <a:r>
              <a:rPr lang="zh-CN" altLang="en-US" sz="2400" b="1" dirty="0">
                <a:solidFill>
                  <a:srgbClr val="0070C0"/>
                </a:solidFill>
                <a:latin typeface="微软雅黑" panose="020B0503020204020204" pitchFamily="34" charset="-122"/>
                <a:ea typeface="微软雅黑" panose="020B0503020204020204" pitchFamily="34" charset="-122"/>
              </a:rPr>
              <a:t>未来已来，学会变态</a:t>
            </a:r>
            <a:endParaRPr lang="en-US" altLang="zh-CN" sz="2400" b="1" dirty="0">
              <a:solidFill>
                <a:srgbClr val="0070C0"/>
              </a:solidFill>
              <a:latin typeface="微软雅黑" panose="020B0503020204020204" pitchFamily="34" charset="-122"/>
              <a:ea typeface="微软雅黑" panose="020B0503020204020204" pitchFamily="34" charset="-122"/>
            </a:endParaRPr>
          </a:p>
          <a:p>
            <a:pPr lvl="0"/>
            <a:endParaRPr lang="en-US" altLang="zh-CN" sz="1800" dirty="0">
              <a:solidFill>
                <a:srgbClr val="0070C0"/>
              </a:solidFill>
              <a:latin typeface="微软雅黑" panose="020B0503020204020204" pitchFamily="34" charset="-122"/>
              <a:ea typeface="微软雅黑" panose="020B0503020204020204" pitchFamily="34" charset="-122"/>
            </a:endParaRPr>
          </a:p>
          <a:p>
            <a:pPr lvl="0"/>
            <a:r>
              <a:rPr lang="zh-CN" altLang="en-US" b="1" dirty="0">
                <a:solidFill>
                  <a:srgbClr val="0070C0"/>
                </a:solidFill>
                <a:latin typeface="微软雅黑" panose="020B0503020204020204" pitchFamily="34" charset="-122"/>
                <a:ea typeface="微软雅黑" panose="020B0503020204020204" pitchFamily="34" charset="-122"/>
              </a:rPr>
              <a:t>产品规划：</a:t>
            </a:r>
            <a:endParaRPr lang="en-US" altLang="zh-CN" b="1"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dirty="0">
                <a:solidFill>
                  <a:srgbClr val="0070C0"/>
                </a:solidFill>
                <a:latin typeface="微软雅黑" panose="020B0503020204020204" pitchFamily="34" charset="-122"/>
                <a:ea typeface="微软雅黑" panose="020B0503020204020204" pitchFamily="34" charset="-122"/>
              </a:rPr>
              <a:t>智慧环保       电梯智慧维保      智慧社区      跨境电商</a:t>
            </a:r>
            <a:r>
              <a:rPr lang="en-US" altLang="zh-CN" sz="1800" dirty="0">
                <a:solidFill>
                  <a:srgbClr val="0070C0"/>
                </a:solidFill>
                <a:latin typeface="微软雅黑" panose="020B0503020204020204" pitchFamily="34" charset="-122"/>
                <a:ea typeface="微软雅黑" panose="020B0503020204020204" pitchFamily="34" charset="-122"/>
              </a:rPr>
              <a:t>      </a:t>
            </a:r>
            <a:r>
              <a:rPr lang="zh-CN" altLang="en-US" sz="1800" dirty="0">
                <a:solidFill>
                  <a:srgbClr val="0070C0"/>
                </a:solidFill>
                <a:latin typeface="微软雅黑" panose="020B0503020204020204" pitchFamily="34" charset="-122"/>
                <a:ea typeface="微软雅黑" panose="020B0503020204020204" pitchFamily="34" charset="-122"/>
              </a:rPr>
              <a:t>工业互联网（</a:t>
            </a:r>
            <a:r>
              <a:rPr lang="en-US" altLang="zh-CN" sz="1800" dirty="0">
                <a:solidFill>
                  <a:srgbClr val="0070C0"/>
                </a:solidFill>
                <a:latin typeface="微软雅黑" panose="020B0503020204020204" pitchFamily="34" charset="-122"/>
                <a:ea typeface="微软雅黑" panose="020B0503020204020204" pitchFamily="34" charset="-122"/>
              </a:rPr>
              <a:t>MES/ERP</a:t>
            </a:r>
            <a:r>
              <a:rPr lang="zh-CN" altLang="en-US" sz="1800" dirty="0">
                <a:solidFill>
                  <a:srgbClr val="0070C0"/>
                </a:solidFill>
                <a:latin typeface="微软雅黑" panose="020B0503020204020204" pitchFamily="34" charset="-122"/>
                <a:ea typeface="微软雅黑" panose="020B0503020204020204" pitchFamily="34" charset="-122"/>
              </a:rPr>
              <a:t>）      工业物联         孵化平台</a:t>
            </a:r>
            <a:endParaRPr lang="en-US" altLang="zh-CN" sz="1800"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b="1" dirty="0">
                <a:solidFill>
                  <a:srgbClr val="0070C0"/>
                </a:solidFill>
                <a:latin typeface="微软雅黑" panose="020B0503020204020204" pitchFamily="34" charset="-122"/>
                <a:ea typeface="微软雅黑" panose="020B0503020204020204" pitchFamily="34" charset="-122"/>
              </a:rPr>
              <a:t>市场规划：</a:t>
            </a:r>
            <a:endParaRPr lang="en-US" altLang="zh-CN" sz="1800" b="1"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dirty="0">
                <a:solidFill>
                  <a:srgbClr val="0070C0"/>
                </a:solidFill>
                <a:latin typeface="微软雅黑" panose="020B0503020204020204" pitchFamily="34" charset="-122"/>
                <a:ea typeface="微软雅黑" panose="020B0503020204020204" pitchFamily="34" charset="-122"/>
              </a:rPr>
              <a:t>以深圳为支点，覆盖全国，布局全球</a:t>
            </a:r>
            <a:endParaRPr lang="en-US" altLang="zh-CN" sz="1800"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b="1" dirty="0">
                <a:solidFill>
                  <a:srgbClr val="0070C0"/>
                </a:solidFill>
                <a:latin typeface="微软雅黑" panose="020B0503020204020204" pitchFamily="34" charset="-122"/>
                <a:ea typeface="微软雅黑" panose="020B0503020204020204" pitchFamily="34" charset="-122"/>
              </a:rPr>
              <a:t>产业规划：</a:t>
            </a:r>
            <a:endParaRPr lang="en-US" altLang="zh-CN" sz="1800" b="1"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dirty="0">
                <a:solidFill>
                  <a:srgbClr val="0070C0"/>
                </a:solidFill>
                <a:latin typeface="微软雅黑" panose="020B0503020204020204" pitchFamily="34" charset="-122"/>
                <a:ea typeface="微软雅黑" panose="020B0503020204020204" pitchFamily="34" charset="-122"/>
              </a:rPr>
              <a:t>建立深圳运营基地，实现商务运营、物联及互联前沿技术互动</a:t>
            </a:r>
            <a:endParaRPr lang="en-US" altLang="zh-CN" sz="1800" dirty="0">
              <a:solidFill>
                <a:srgbClr val="0070C0"/>
              </a:solidFill>
              <a:latin typeface="微软雅黑" panose="020B0503020204020204" pitchFamily="34" charset="-122"/>
              <a:ea typeface="微软雅黑" panose="020B0503020204020204" pitchFamily="34" charset="-122"/>
            </a:endParaRPr>
          </a:p>
          <a:p>
            <a:pPr lvl="0"/>
            <a:endParaRPr lang="en-US" altLang="zh-CN" dirty="0">
              <a:solidFill>
                <a:srgbClr val="0070C0"/>
              </a:solidFill>
              <a:latin typeface="微软雅黑" panose="020B0503020204020204" pitchFamily="34" charset="-122"/>
              <a:ea typeface="微软雅黑" panose="020B0503020204020204" pitchFamily="34" charset="-122"/>
            </a:endParaRPr>
          </a:p>
          <a:p>
            <a:pPr lvl="0"/>
            <a:r>
              <a:rPr lang="zh-CN" altLang="en-US" sz="1800" b="1" dirty="0">
                <a:solidFill>
                  <a:srgbClr val="0070C0"/>
                </a:solidFill>
                <a:latin typeface="微软雅黑" panose="020B0503020204020204" pitchFamily="34" charset="-122"/>
                <a:ea typeface="微软雅黑" panose="020B0503020204020204" pitchFamily="34" charset="-122"/>
              </a:rPr>
              <a:t>生态布局：</a:t>
            </a:r>
            <a:endParaRPr lang="en-US" altLang="zh-CN" sz="1800" b="1" dirty="0">
              <a:solidFill>
                <a:srgbClr val="0070C0"/>
              </a:solidFill>
              <a:latin typeface="微软雅黑" panose="020B0503020204020204" pitchFamily="34" charset="-122"/>
              <a:ea typeface="微软雅黑" panose="020B0503020204020204" pitchFamily="34" charset="-122"/>
            </a:endParaRPr>
          </a:p>
          <a:p>
            <a:pPr lvl="0"/>
            <a:endParaRPr lang="en-US" altLang="zh-CN" b="1" dirty="0">
              <a:solidFill>
                <a:srgbClr val="0070C0"/>
              </a:solidFill>
              <a:latin typeface="微软雅黑" panose="020B0503020204020204" pitchFamily="34" charset="-122"/>
              <a:ea typeface="微软雅黑" panose="020B0503020204020204" pitchFamily="34" charset="-122"/>
            </a:endParaRPr>
          </a:p>
          <a:p>
            <a:pPr lvl="0"/>
            <a:r>
              <a:rPr lang="zh-CN" altLang="en-US" sz="1800" dirty="0">
                <a:solidFill>
                  <a:srgbClr val="0070C0"/>
                </a:solidFill>
                <a:latin typeface="微软雅黑" panose="020B0503020204020204" pitchFamily="34" charset="-122"/>
                <a:ea typeface="微软雅黑" panose="020B0503020204020204" pitchFamily="34" charset="-122"/>
              </a:rPr>
              <a:t>深度调研海尔四个产业</a:t>
            </a:r>
            <a:r>
              <a:rPr lang="en-US" altLang="zh-CN"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华润集团润联科技</a:t>
            </a:r>
            <a:r>
              <a:rPr lang="en-US" altLang="zh-CN"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富士康桦汉集团</a:t>
            </a:r>
            <a:r>
              <a:rPr lang="en-US" altLang="zh-CN"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烟台财金集团生态资源实现合作落地</a:t>
            </a:r>
            <a:endParaRPr lang="en-US" altLang="zh-CN" sz="1800" dirty="0">
              <a:solidFill>
                <a:srgbClr val="0070C0"/>
              </a:solidFill>
              <a:latin typeface="微软雅黑" panose="020B0503020204020204" pitchFamily="34" charset="-122"/>
              <a:ea typeface="微软雅黑" panose="020B0503020204020204" pitchFamily="34" charset="-122"/>
            </a:endParaRPr>
          </a:p>
          <a:p>
            <a:pPr lvl="0"/>
            <a:endPar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8069" y="1861967"/>
            <a:ext cx="11445765" cy="3416320"/>
          </a:xfrm>
          <a:prstGeom prst="rect">
            <a:avLst/>
          </a:prstGeom>
          <a:noFill/>
        </p:spPr>
        <p:txBody>
          <a:bodyPr wrap="square">
            <a:spAutoFit/>
          </a:bodyPr>
          <a:lstStyle/>
          <a:p>
            <a:pPr algn="just"/>
            <a:r>
              <a:rPr lang="zh-CN" altLang="en-US" sz="1800" dirty="0">
                <a:solidFill>
                  <a:srgbClr val="0070C0"/>
                </a:solidFill>
                <a:latin typeface="微软雅黑" panose="020B0503020204020204" pitchFamily="34" charset="-122"/>
                <a:ea typeface="微软雅黑" panose="020B0503020204020204" pitchFamily="34" charset="-122"/>
              </a:rPr>
              <a:t>●</a:t>
            </a:r>
            <a:r>
              <a:rPr lang="zh-CN" altLang="zh-CN" dirty="0">
                <a:solidFill>
                  <a:srgbClr val="0070C0"/>
                </a:solidFill>
                <a:latin typeface="微软雅黑" panose="020B0503020204020204" pitchFamily="34" charset="-122"/>
                <a:ea typeface="微软雅黑" panose="020B0503020204020204" pitchFamily="34" charset="-122"/>
              </a:rPr>
              <a:t>“文化”：</a:t>
            </a: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根植于内心的修养，无需提醒的自觉，以约束为前提的自由，为别人着想的善良；</a:t>
            </a:r>
            <a:endParaRPr lang="en-US" altLang="zh-CN" dirty="0">
              <a:solidFill>
                <a:srgbClr val="0070C0"/>
              </a:solidFill>
              <a:latin typeface="微软雅黑" panose="020B0503020204020204" pitchFamily="34" charset="-122"/>
              <a:ea typeface="微软雅黑" panose="020B0503020204020204" pitchFamily="34" charset="-122"/>
            </a:endParaRPr>
          </a:p>
          <a:p>
            <a:pPr algn="just"/>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zh-CN" altLang="en-US" sz="1800" dirty="0">
                <a:solidFill>
                  <a:srgbClr val="0070C0"/>
                </a:solidFill>
                <a:latin typeface="微软雅黑" panose="020B0503020204020204" pitchFamily="34" charset="-122"/>
                <a:ea typeface="微软雅黑" panose="020B0503020204020204" pitchFamily="34" charset="-122"/>
              </a:rPr>
              <a:t>●</a:t>
            </a:r>
            <a:r>
              <a:rPr lang="zh-CN" altLang="zh-CN" dirty="0">
                <a:solidFill>
                  <a:srgbClr val="0070C0"/>
                </a:solidFill>
                <a:latin typeface="微软雅黑" panose="020B0503020204020204" pitchFamily="34" charset="-122"/>
                <a:ea typeface="微软雅黑" panose="020B0503020204020204" pitchFamily="34" charset="-122"/>
              </a:rPr>
              <a:t>“责任心”“上进心”“企图心”，</a:t>
            </a:r>
            <a:r>
              <a:rPr lang="zh-CN" altLang="en-US" dirty="0">
                <a:solidFill>
                  <a:srgbClr val="0070C0"/>
                </a:solidFill>
                <a:latin typeface="微软雅黑" panose="020B0503020204020204" pitchFamily="34" charset="-122"/>
                <a:ea typeface="微软雅黑" panose="020B0503020204020204" pitchFamily="34" charset="-122"/>
              </a:rPr>
              <a:t>是</a:t>
            </a:r>
            <a:r>
              <a:rPr lang="zh-CN" altLang="zh-CN" dirty="0">
                <a:solidFill>
                  <a:srgbClr val="0070C0"/>
                </a:solidFill>
                <a:latin typeface="微软雅黑" panose="020B0503020204020204" pitchFamily="34" charset="-122"/>
                <a:ea typeface="微软雅黑" panose="020B0503020204020204" pitchFamily="34" charset="-122"/>
              </a:rPr>
              <a:t>“当自己是老板”的武装。</a:t>
            </a:r>
            <a:endParaRPr lang="en-US" altLang="zh-CN" dirty="0">
              <a:solidFill>
                <a:srgbClr val="0070C0"/>
              </a:solidFill>
              <a:latin typeface="微软雅黑" panose="020B0503020204020204" pitchFamily="34" charset="-122"/>
              <a:ea typeface="微软雅黑" panose="020B0503020204020204" pitchFamily="34" charset="-122"/>
            </a:endParaRPr>
          </a:p>
          <a:p>
            <a:pPr algn="just"/>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zh-CN" altLang="en-US" sz="1800" dirty="0">
                <a:solidFill>
                  <a:srgbClr val="0070C0"/>
                </a:solidFill>
                <a:latin typeface="微软雅黑" panose="020B0503020204020204" pitchFamily="34" charset="-122"/>
                <a:ea typeface="微软雅黑" panose="020B0503020204020204" pitchFamily="34" charset="-122"/>
              </a:rPr>
              <a:t>●</a:t>
            </a:r>
            <a:r>
              <a:rPr lang="zh-CN" altLang="zh-CN" dirty="0">
                <a:solidFill>
                  <a:srgbClr val="0070C0"/>
                </a:solidFill>
                <a:latin typeface="微软雅黑" panose="020B0503020204020204" pitchFamily="34" charset="-122"/>
                <a:ea typeface="微软雅黑" panose="020B0503020204020204" pitchFamily="34" charset="-122"/>
              </a:rPr>
              <a:t>“善良”、“正直”、“聪明”、“能干”，没有了“善良”和“正直”，“聪明”和“能干”会害了你！</a:t>
            </a:r>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en-US" altLang="zh-CN" dirty="0">
                <a:solidFill>
                  <a:srgbClr val="0070C0"/>
                </a:solidFill>
                <a:latin typeface="微软雅黑" panose="020B0503020204020204" pitchFamily="34" charset="-122"/>
                <a:ea typeface="微软雅黑" panose="020B0503020204020204" pitchFamily="34" charset="-122"/>
              </a:rPr>
              <a:t> </a:t>
            </a:r>
            <a:endParaRPr lang="en-US" altLang="zh-CN" dirty="0">
              <a:solidFill>
                <a:srgbClr val="0070C0"/>
              </a:solidFill>
              <a:latin typeface="微软雅黑" panose="020B0503020204020204" pitchFamily="34" charset="-122"/>
              <a:ea typeface="微软雅黑" panose="020B0503020204020204" pitchFamily="34" charset="-122"/>
            </a:endParaRPr>
          </a:p>
          <a:p>
            <a:pPr algn="just"/>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en-US" altLang="zh-CN" dirty="0">
                <a:solidFill>
                  <a:srgbClr val="0070C0"/>
                </a:solidFill>
                <a:latin typeface="微软雅黑" panose="020B0503020204020204" pitchFamily="34" charset="-122"/>
                <a:ea typeface="微软雅黑" panose="020B0503020204020204" pitchFamily="34" charset="-122"/>
              </a:rPr>
              <a:t>A</a:t>
            </a:r>
            <a:r>
              <a:rPr lang="zh-CN" altLang="zh-CN" dirty="0">
                <a:solidFill>
                  <a:srgbClr val="0070C0"/>
                </a:solidFill>
                <a:latin typeface="微软雅黑" panose="020B0503020204020204" pitchFamily="34" charset="-122"/>
                <a:ea typeface="微软雅黑" panose="020B0503020204020204" pitchFamily="34" charset="-122"/>
              </a:rPr>
              <a:t>，为金钱而工作：生存之本，但是为钱工作容易疲倦；</a:t>
            </a:r>
            <a:endParaRPr lang="en-US" altLang="zh-CN" dirty="0">
              <a:solidFill>
                <a:srgbClr val="0070C0"/>
              </a:solidFill>
              <a:latin typeface="微软雅黑" panose="020B0503020204020204" pitchFamily="34" charset="-122"/>
              <a:ea typeface="微软雅黑" panose="020B0503020204020204" pitchFamily="34" charset="-122"/>
            </a:endParaRPr>
          </a:p>
          <a:p>
            <a:pPr algn="just"/>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en-US" altLang="zh-CN" dirty="0">
                <a:solidFill>
                  <a:srgbClr val="0070C0"/>
                </a:solidFill>
                <a:latin typeface="微软雅黑" panose="020B0503020204020204" pitchFamily="34" charset="-122"/>
                <a:ea typeface="微软雅黑" panose="020B0503020204020204" pitchFamily="34" charset="-122"/>
              </a:rPr>
              <a:t>B</a:t>
            </a:r>
            <a:r>
              <a:rPr lang="zh-CN" altLang="zh-CN" dirty="0">
                <a:solidFill>
                  <a:srgbClr val="0070C0"/>
                </a:solidFill>
                <a:latin typeface="微软雅黑" panose="020B0503020204020204" pitchFamily="34" charset="-122"/>
                <a:ea typeface="微软雅黑" panose="020B0503020204020204" pitchFamily="34" charset="-122"/>
              </a:rPr>
              <a:t>，为理想而工作：因为有理想有人生目标工作精神及情绪可耐风寒逆风而行愈挫愈勇；</a:t>
            </a:r>
            <a:endParaRPr lang="en-US" altLang="zh-CN" dirty="0">
              <a:solidFill>
                <a:srgbClr val="0070C0"/>
              </a:solidFill>
              <a:latin typeface="微软雅黑" panose="020B0503020204020204" pitchFamily="34" charset="-122"/>
              <a:ea typeface="微软雅黑" panose="020B0503020204020204" pitchFamily="34" charset="-122"/>
            </a:endParaRPr>
          </a:p>
          <a:p>
            <a:pPr algn="just"/>
            <a:endParaRPr lang="zh-CN" altLang="zh-CN" dirty="0">
              <a:solidFill>
                <a:srgbClr val="0070C0"/>
              </a:solidFill>
              <a:latin typeface="微软雅黑" panose="020B0503020204020204" pitchFamily="34" charset="-122"/>
              <a:ea typeface="微软雅黑" panose="020B0503020204020204" pitchFamily="34" charset="-122"/>
            </a:endParaRPr>
          </a:p>
          <a:p>
            <a:pPr algn="just"/>
            <a:r>
              <a:rPr lang="en-US" altLang="zh-CN" dirty="0">
                <a:solidFill>
                  <a:srgbClr val="0070C0"/>
                </a:solidFill>
                <a:latin typeface="微软雅黑" panose="020B0503020204020204" pitchFamily="34" charset="-122"/>
                <a:ea typeface="微软雅黑" panose="020B0503020204020204" pitchFamily="34" charset="-122"/>
              </a:rPr>
              <a:t>C</a:t>
            </a:r>
            <a:r>
              <a:rPr lang="zh-CN" altLang="zh-CN" dirty="0">
                <a:solidFill>
                  <a:srgbClr val="0070C0"/>
                </a:solidFill>
                <a:latin typeface="微软雅黑" panose="020B0503020204020204" pitchFamily="34" charset="-122"/>
                <a:ea typeface="微软雅黑" panose="020B0503020204020204" pitchFamily="34" charset="-122"/>
              </a:rPr>
              <a:t>，为兴趣而工作：因为为兴趣工作，可耐风寒永不倦怠！</a:t>
            </a:r>
            <a:endParaRPr lang="zh-CN" altLang="zh-CN" dirty="0">
              <a:solidFill>
                <a:srgbClr val="0070C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 y="163812"/>
            <a:ext cx="25014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rPr>
              <a:t>分享共勉</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822027" y="743462"/>
            <a:ext cx="1870428" cy="1870428"/>
            <a:chOff x="304800" y="673100"/>
            <a:chExt cx="4000500" cy="4000500"/>
          </a:xfrm>
          <a:effectLst>
            <a:outerShdw blurRad="444500" dist="254000" dir="8100000" algn="tr" rotWithShape="0">
              <a:prstClr val="black">
                <a:alpha val="50000"/>
              </a:prstClr>
            </a:outerShdw>
          </a:effectLst>
        </p:grpSpPr>
        <p:sp>
          <p:nvSpPr>
            <p:cNvPr id="4"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3398837" y="250072"/>
            <a:ext cx="587237" cy="596337"/>
          </a:xfrm>
          <a:prstGeom prst="ellipse">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98898" y="507680"/>
            <a:ext cx="274777" cy="274777"/>
          </a:xfrm>
          <a:prstGeom prst="ellipse">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850057" y="338558"/>
            <a:ext cx="301060" cy="301060"/>
            <a:chOff x="304800" y="673100"/>
            <a:chExt cx="4000500" cy="4000500"/>
          </a:xfrm>
          <a:effectLst>
            <a:innerShdw blurRad="63500" dist="50800" dir="16200000">
              <a:prstClr val="black">
                <a:alpha val="50000"/>
              </a:prstClr>
            </a:innerShdw>
          </a:effectLst>
        </p:grpSpPr>
        <p:sp>
          <p:nvSpPr>
            <p:cNvPr id="9"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339712" y="1315977"/>
            <a:ext cx="623903" cy="623903"/>
            <a:chOff x="304800" y="673100"/>
            <a:chExt cx="4000500" cy="4000500"/>
          </a:xfrm>
          <a:effectLst>
            <a:innerShdw blurRad="63500" dist="50800" dir="16200000">
              <a:prstClr val="black">
                <a:alpha val="50000"/>
              </a:prstClr>
            </a:innerShdw>
          </a:effectLst>
        </p:grpSpPr>
        <p:sp>
          <p:nvSpPr>
            <p:cNvPr id="12"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398215" y="1109817"/>
            <a:ext cx="348792" cy="307777"/>
            <a:chOff x="304800" y="673100"/>
            <a:chExt cx="4000500" cy="4000500"/>
          </a:xfrm>
          <a:effectLst>
            <a:innerShdw blurRad="63500" dist="50800" dir="16200000">
              <a:prstClr val="black">
                <a:alpha val="50000"/>
              </a:prstClr>
            </a:innerShdw>
          </a:effectLst>
        </p:grpSpPr>
        <p:sp>
          <p:nvSpPr>
            <p:cNvPr id="15"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4551257" y="1996808"/>
            <a:ext cx="348792" cy="362961"/>
          </a:xfrm>
          <a:prstGeom prst="ellipse">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86687" y="2629934"/>
            <a:ext cx="824609" cy="824609"/>
            <a:chOff x="304800" y="673100"/>
            <a:chExt cx="4000500" cy="4000500"/>
          </a:xfrm>
          <a:effectLst>
            <a:outerShdw blurRad="317500" dist="190500" dir="8100000" algn="tr" rotWithShape="0">
              <a:prstClr val="black">
                <a:alpha val="50000"/>
              </a:prstClr>
            </a:outerShdw>
          </a:effectLst>
        </p:grpSpPr>
        <p:sp>
          <p:nvSpPr>
            <p:cNvPr id="23"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80"/>
          <p:cNvSpPr txBox="1"/>
          <p:nvPr/>
        </p:nvSpPr>
        <p:spPr>
          <a:xfrm>
            <a:off x="1941953" y="1440527"/>
            <a:ext cx="1630575" cy="492443"/>
          </a:xfrm>
          <a:prstGeom prst="rect">
            <a:avLst/>
          </a:prstGeom>
          <a:noFill/>
          <a:effectLst/>
        </p:spPr>
        <p:txBody>
          <a:bodyPr wrap="none" rtlCol="0">
            <a:spAutoFit/>
          </a:bodyPr>
          <a:lstStyle/>
          <a:p>
            <a:r>
              <a:rPr lang="en-US" altLang="zh-CN" sz="2600" b="1" dirty="0">
                <a:solidFill>
                  <a:srgbClr val="002060"/>
                </a:solidFill>
                <a:latin typeface="微软雅黑" panose="020B0503020204020204" pitchFamily="34" charset="-122"/>
                <a:ea typeface="造字工房俊雅锐宋体验版常规体" pitchFamily="50" charset="-122"/>
              </a:rPr>
              <a:t>THANKS</a:t>
            </a:r>
            <a:endParaRPr lang="zh-CN" altLang="en-US" sz="2600" b="1" dirty="0">
              <a:solidFill>
                <a:srgbClr val="002060"/>
              </a:solidFill>
              <a:latin typeface="微软雅黑" panose="020B0503020204020204" pitchFamily="34" charset="-122"/>
              <a:ea typeface="造字工房俊雅锐宋体验版常规体" pitchFamily="50" charset="-122"/>
            </a:endParaRPr>
          </a:p>
        </p:txBody>
      </p:sp>
      <p:sp>
        <p:nvSpPr>
          <p:cNvPr id="33" name="文本框 32"/>
          <p:cNvSpPr txBox="1"/>
          <p:nvPr/>
        </p:nvSpPr>
        <p:spPr>
          <a:xfrm>
            <a:off x="0" y="2588049"/>
            <a:ext cx="12192000" cy="2925802"/>
          </a:xfrm>
          <a:prstGeom prst="rect">
            <a:avLst/>
          </a:prstGeom>
          <a:gradFill>
            <a:gsLst>
              <a:gs pos="83000">
                <a:srgbClr val="A5C3E8">
                  <a:alpha val="52000"/>
                </a:srgbClr>
              </a:gs>
              <a:gs pos="100000">
                <a:schemeClr val="accent1">
                  <a:lumMod val="30000"/>
                  <a:lumOff val="70000"/>
                </a:schemeClr>
              </a:gs>
            </a:gsLst>
            <a:lin ang="2700000" scaled="0"/>
          </a:gradFill>
          <a:effectLst/>
        </p:spPr>
        <p:txBody>
          <a:bodyPr wrap="square" lIns="0" tIns="0" rIns="0" bIns="0" rtlCol="0">
            <a:spAutoFit/>
          </a:bodyPr>
          <a:lstStyle/>
          <a:p>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033914" y="3600301"/>
            <a:ext cx="3981094" cy="30670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电话</a:t>
            </a:r>
            <a:r>
              <a:rPr lang="en-US" altLang="zh-CN" sz="1400" dirty="0">
                <a:latin typeface="微软雅黑" panose="020B0503020204020204" pitchFamily="34" charset="-122"/>
                <a:ea typeface="微软雅黑" panose="020B0503020204020204" pitchFamily="34" charset="-122"/>
              </a:rPr>
              <a:t>:  0755-28191829</a:t>
            </a:r>
            <a:endParaRPr lang="zh-CN" altLang="en-US" sz="14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1024678" y="4218208"/>
            <a:ext cx="398109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网站</a:t>
            </a:r>
            <a:r>
              <a:rPr lang="en-US" altLang="zh-CN" sz="1400" dirty="0">
                <a:latin typeface="微软雅黑" panose="020B0503020204020204" pitchFamily="34" charset="-122"/>
                <a:ea typeface="微软雅黑" panose="020B0503020204020204" pitchFamily="34" charset="-122"/>
              </a:rPr>
              <a:t>:  www.baiyixinkeji.com</a:t>
            </a:r>
            <a:endParaRPr lang="zh-CN" altLang="en-US" sz="14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1033780" y="4863465"/>
            <a:ext cx="7828280" cy="30670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地址：深圳市龙华区龙华街道松和社区龙华梅龙路与东环一路交汇处泽华大厦</a:t>
            </a:r>
            <a:r>
              <a:rPr lang="en-US" altLang="zh-CN" sz="1400" dirty="0">
                <a:latin typeface="微软雅黑" panose="020B0503020204020204" pitchFamily="34" charset="-122"/>
                <a:ea typeface="微软雅黑" panose="020B0503020204020204" pitchFamily="34" charset="-122"/>
              </a:rPr>
              <a:t>16006</a:t>
            </a:r>
            <a:endParaRPr lang="en-US" altLang="zh-CN" sz="1400" dirty="0">
              <a:latin typeface="微软雅黑" panose="020B0503020204020204" pitchFamily="34" charset="-122"/>
              <a:ea typeface="微软雅黑" panose="020B0503020204020204" pitchFamily="34" charset="-122"/>
            </a:endParaRPr>
          </a:p>
        </p:txBody>
      </p:sp>
      <p:sp>
        <p:nvSpPr>
          <p:cNvPr id="40" name="矩形 39"/>
          <p:cNvSpPr/>
          <p:nvPr/>
        </p:nvSpPr>
        <p:spPr>
          <a:xfrm>
            <a:off x="275144" y="2903280"/>
            <a:ext cx="3343098" cy="400110"/>
          </a:xfrm>
          <a:prstGeom prst="rect">
            <a:avLst/>
          </a:prstGeom>
        </p:spPr>
        <p:txBody>
          <a:bodyPr wrap="square">
            <a:spAutoFit/>
          </a:bodyPr>
          <a:lstStyle/>
          <a:p>
            <a:pPr algn="ctr"/>
            <a:r>
              <a:rPr lang="zh-CN" altLang="en-US" sz="2000" dirty="0">
                <a:solidFill>
                  <a:srgbClr val="2580EF"/>
                </a:solidFill>
                <a:latin typeface="微软雅黑" panose="020B0503020204020204" pitchFamily="34" charset="-122"/>
                <a:ea typeface="微软雅黑" panose="020B0503020204020204" pitchFamily="34" charset="-122"/>
              </a:rPr>
              <a:t>百益信科技集团</a:t>
            </a:r>
            <a:endParaRPr lang="zh-CN" altLang="en-US" sz="2000" dirty="0">
              <a:solidFill>
                <a:srgbClr val="2580EF"/>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6248" y="3496457"/>
            <a:ext cx="528931" cy="528931"/>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48" y="4141077"/>
            <a:ext cx="480162" cy="480162"/>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48" y="4756641"/>
            <a:ext cx="480162" cy="480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animEffect transition="in" filter="fade">
                                      <p:cBhvr>
                                        <p:cTn id="11" dur="1000"/>
                                        <p:tgtEl>
                                          <p:spTgt spid="3"/>
                                        </p:tgtEl>
                                      </p:cBhvr>
                                    </p:animEffect>
                                  </p:childTnLst>
                                </p:cTn>
                              </p:par>
                              <p:par>
                                <p:cTn id="12" presetID="64" presetClass="path" presetSubtype="0" fill="hold" nodeType="withEffect">
                                  <p:stCondLst>
                                    <p:cond delay="400"/>
                                  </p:stCondLst>
                                  <p:childTnLst>
                                    <p:animMotion origin="layout" path="M -1.875E-6 4.07407E-6 L 0.38867 0.84328 " pathEditMode="relative" rAng="0" ptsTypes="AA">
                                      <p:cBhvr>
                                        <p:cTn id="13" dur="1000" spd="-100000" fill="hold"/>
                                        <p:tgtEl>
                                          <p:spTgt spid="3"/>
                                        </p:tgtEl>
                                        <p:attrNameLst>
                                          <p:attrName>ppt_x</p:attrName>
                                          <p:attrName>ppt_y</p:attrName>
                                        </p:attrNameLst>
                                      </p:cBhvr>
                                      <p:rCtr x="19427" y="42153"/>
                                    </p:animMotion>
                                  </p:childTnLst>
                                </p:cTn>
                              </p:par>
                              <p:par>
                                <p:cTn id="14" presetID="1" presetClass="entr" presetSubtype="0" fill="hold" grpId="0" nodeType="withEffect">
                                  <p:stCondLst>
                                    <p:cond delay="300"/>
                                  </p:stCondLst>
                                  <p:childTnLst>
                                    <p:set>
                                      <p:cBhvr>
                                        <p:cTn id="15" dur="1" fill="hold">
                                          <p:stCondLst>
                                            <p:cond delay="0"/>
                                          </p:stCondLst>
                                        </p:cTn>
                                        <p:tgtEl>
                                          <p:spTgt spid="7"/>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7"/>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8"/>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8"/>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Effect transition="in" filter="fade">
                                      <p:cBhvr>
                                        <p:cTn id="38" dur="1000"/>
                                        <p:tgtEl>
                                          <p:spTgt spid="11"/>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11"/>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20"/>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Effect transition="in" filter="fade">
                                      <p:cBhvr>
                                        <p:cTn id="47" dur="1000"/>
                                        <p:tgtEl>
                                          <p:spTgt spid="20"/>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0"/>
                                        </p:tgtEl>
                                        <p:attrNameLst>
                                          <p:attrName>ppt_x</p:attrName>
                                          <p:attrName>ppt_y</p:attrName>
                                        </p:attrNameLst>
                                      </p:cBhvr>
                                      <p:rCtr x="10851" y="-18536"/>
                                    </p:animMotion>
                                  </p:childTnLst>
                                </p:cTn>
                              </p:par>
                              <p:par>
                                <p:cTn id="50" presetID="1" presetClass="entr" presetSubtype="0" fill="hold" grpId="0" nodeType="withEffect">
                                  <p:stCondLst>
                                    <p:cond delay="200"/>
                                  </p:stCondLst>
                                  <p:childTnLst>
                                    <p:set>
                                      <p:cBhvr>
                                        <p:cTn id="51" dur="1" fill="hold">
                                          <p:stCondLst>
                                            <p:cond delay="0"/>
                                          </p:stCondLst>
                                        </p:cTn>
                                        <p:tgtEl>
                                          <p:spTgt spid="6"/>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fltVal val="0"/>
                                          </p:val>
                                        </p:tav>
                                        <p:tav tm="100000">
                                          <p:val>
                                            <p:strVal val="#ppt_w"/>
                                          </p:val>
                                        </p:tav>
                                      </p:tavLst>
                                    </p:anim>
                                    <p:anim calcmode="lin" valueType="num">
                                      <p:cBhvr>
                                        <p:cTn id="55" dur="1000" fill="hold"/>
                                        <p:tgtEl>
                                          <p:spTgt spid="6"/>
                                        </p:tgtEl>
                                        <p:attrNameLst>
                                          <p:attrName>ppt_h</p:attrName>
                                        </p:attrNameLst>
                                      </p:cBhvr>
                                      <p:tavLst>
                                        <p:tav tm="0">
                                          <p:val>
                                            <p:fltVal val="0"/>
                                          </p:val>
                                        </p:tav>
                                        <p:tav tm="100000">
                                          <p:val>
                                            <p:strVal val="#ppt_h"/>
                                          </p:val>
                                        </p:tav>
                                      </p:tavLst>
                                    </p:anim>
                                    <p:animEffect transition="in" filter="fade">
                                      <p:cBhvr>
                                        <p:cTn id="56" dur="1000"/>
                                        <p:tgtEl>
                                          <p:spTgt spid="6"/>
                                        </p:tgtEl>
                                      </p:cBhvr>
                                    </p:animEffect>
                                  </p:childTnLst>
                                </p:cTn>
                              </p:par>
                              <p:par>
                                <p:cTn id="57" presetID="64" presetClass="path" presetSubtype="0" fill="hold" grpId="2" nodeType="withEffect">
                                  <p:stCondLst>
                                    <p:cond delay="200"/>
                                  </p:stCondLst>
                                  <p:childTnLst>
                                    <p:animMotion origin="layout" path="M -1.11111E-6 4.44444E-6 L 0.12309 0.575 " pathEditMode="relative" rAng="0" ptsTypes="AA">
                                      <p:cBhvr>
                                        <p:cTn id="58" dur="1000" spd="-100000" fill="hold"/>
                                        <p:tgtEl>
                                          <p:spTgt spid="6"/>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4"/>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64" presetClass="path" presetSubtype="0" fill="hold" nodeType="withEffect">
                                  <p:stCondLst>
                                    <p:cond delay="400"/>
                                  </p:stCondLst>
                                  <p:childTnLst>
                                    <p:animMotion origin="layout" path="M 1.38889E-6 3.41057E-6 L -0.71736 -0.40563 " pathEditMode="relative" rAng="0" ptsTypes="AA">
                                      <p:cBhvr>
                                        <p:cTn id="67" dur="1000" spd="-100000" fill="hold"/>
                                        <p:tgtEl>
                                          <p:spTgt spid="14"/>
                                        </p:tgtEl>
                                        <p:attrNameLst>
                                          <p:attrName>ppt_x</p:attrName>
                                          <p:attrName>ppt_y</p:attrName>
                                        </p:attrNameLst>
                                      </p:cBhvr>
                                      <p:rCtr x="-35868" y="-20297"/>
                                    </p:animMotion>
                                  </p:childTnLst>
                                </p:cTn>
                              </p:par>
                              <p:par>
                                <p:cTn id="68" presetID="1" presetClass="entr" presetSubtype="0" fill="hold" nodeType="withEffect">
                                  <p:stCondLst>
                                    <p:cond delay="200"/>
                                  </p:stCondLst>
                                  <p:childTnLst>
                                    <p:set>
                                      <p:cBhvr>
                                        <p:cTn id="69" dur="1" fill="hold">
                                          <p:stCondLst>
                                            <p:cond delay="0"/>
                                          </p:stCondLst>
                                        </p:cTn>
                                        <p:tgtEl>
                                          <p:spTgt spid="22"/>
                                        </p:tgtEl>
                                        <p:attrNameLst>
                                          <p:attrName>style.visibility</p:attrName>
                                        </p:attrNameLst>
                                      </p:cBhvr>
                                      <p:to>
                                        <p:strVal val="visible"/>
                                      </p:to>
                                    </p:set>
                                  </p:childTnLst>
                                </p:cTn>
                              </p:par>
                              <p:par>
                                <p:cTn id="70" presetID="53" presetClass="entr" presetSubtype="16" fill="hold" nodeType="withEffect">
                                  <p:stCondLst>
                                    <p:cond delay="20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Effect transition="in" filter="fade">
                                      <p:cBhvr>
                                        <p:cTn id="74" dur="1000"/>
                                        <p:tgtEl>
                                          <p:spTgt spid="22"/>
                                        </p:tgtEl>
                                      </p:cBhvr>
                                    </p:animEffect>
                                  </p:childTnLst>
                                </p:cTn>
                              </p:par>
                              <p:par>
                                <p:cTn id="75" presetID="64" presetClass="path" presetSubtype="0" fill="hold" nodeType="withEffect">
                                  <p:stCondLst>
                                    <p:cond delay="200"/>
                                  </p:stCondLst>
                                  <p:childTnLst>
                                    <p:animMotion origin="layout" path="M 3.05556E-6 3.44146E-6 L -0.64115 -0.94965 " pathEditMode="relative" rAng="0" ptsTypes="AA">
                                      <p:cBhvr>
                                        <p:cTn id="76" dur="1000" spd="-100000" fill="hold"/>
                                        <p:tgtEl>
                                          <p:spTgt spid="22"/>
                                        </p:tgtEl>
                                        <p:attrNameLst>
                                          <p:attrName>ppt_x</p:attrName>
                                          <p:attrName>ppt_y</p:attrName>
                                        </p:attrNameLst>
                                      </p:cBhvr>
                                      <p:rCtr x="-32066" y="-47482"/>
                                    </p:animMotion>
                                  </p:childTnLst>
                                </p:cTn>
                              </p:par>
                            </p:childTnLst>
                          </p:cTn>
                        </p:par>
                        <p:par>
                          <p:cTn id="77" fill="hold">
                            <p:stCondLst>
                              <p:cond delay="400"/>
                            </p:stCondLst>
                            <p:childTnLst>
                              <p:par>
                                <p:cTn id="78" presetID="10" presetClass="entr" presetSubtype="0" fill="hold" grpId="0" nodeType="afterEffect" nodePh="1">
                                  <p:stCondLst>
                                    <p:cond delay="0"/>
                                  </p:stCondLst>
                                  <p:endCondLst>
                                    <p:cond evt="begin" delay="0">
                                      <p:tn val="78"/>
                                    </p:cond>
                                  </p:endCondLst>
                                  <p:iterate type="lt">
                                    <p:tmPct val="0"/>
                                  </p:iterate>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1899"/>
                            </p:stCondLst>
                            <p:childTnLst>
                              <p:par>
                                <p:cTn id="82" presetID="34" presetClass="emph" presetSubtype="0" fill="hold" grpId="1" nodeType="afterEffect" nodePh="1">
                                  <p:stCondLst>
                                    <p:cond delay="0"/>
                                  </p:stCondLst>
                                  <p:endCondLst>
                                    <p:cond evt="begin" delay="0">
                                      <p:tn val="82"/>
                                    </p:cond>
                                  </p:endCondLst>
                                  <p:iterate type="lt">
                                    <p:tmPct val="10000"/>
                                  </p:iterate>
                                  <p:childTnLst>
                                    <p:animMotion origin="layout" path="M -1.66667E-6 -3.33333E-6 L -1.66667E-6 -0.07222 " pathEditMode="relative" rAng="0" ptsTypes="AA">
                                      <p:cBhvr>
                                        <p:cTn id="83" dur="250" accel="50000" decel="50000" autoRev="1" fill="hold">
                                          <p:stCondLst>
                                            <p:cond delay="0"/>
                                          </p:stCondLst>
                                        </p:cTn>
                                        <p:tgtEl>
                                          <p:spTgt spid="25"/>
                                        </p:tgtEl>
                                        <p:attrNameLst>
                                          <p:attrName>ppt_x</p:attrName>
                                          <p:attrName>ppt_y</p:attrName>
                                        </p:attrNameLst>
                                      </p:cBhvr>
                                      <p:rCtr x="0" y="-3611"/>
                                    </p:animMotion>
                                    <p:animRot by="1500000">
                                      <p:cBhvr>
                                        <p:cTn id="84" dur="125" fill="hold">
                                          <p:stCondLst>
                                            <p:cond delay="0"/>
                                          </p:stCondLst>
                                        </p:cTn>
                                        <p:tgtEl>
                                          <p:spTgt spid="25"/>
                                        </p:tgtEl>
                                        <p:attrNameLst>
                                          <p:attrName>r</p:attrName>
                                        </p:attrNameLst>
                                      </p:cBhvr>
                                    </p:animRot>
                                    <p:animRot by="-1500000">
                                      <p:cBhvr>
                                        <p:cTn id="85" dur="125" fill="hold">
                                          <p:stCondLst>
                                            <p:cond delay="125"/>
                                          </p:stCondLst>
                                        </p:cTn>
                                        <p:tgtEl>
                                          <p:spTgt spid="25"/>
                                        </p:tgtEl>
                                        <p:attrNameLst>
                                          <p:attrName>r</p:attrName>
                                        </p:attrNameLst>
                                      </p:cBhvr>
                                    </p:animRot>
                                    <p:animRot by="-1500000">
                                      <p:cBhvr>
                                        <p:cTn id="86" dur="125" fill="hold">
                                          <p:stCondLst>
                                            <p:cond delay="250"/>
                                          </p:stCondLst>
                                        </p:cTn>
                                        <p:tgtEl>
                                          <p:spTgt spid="25"/>
                                        </p:tgtEl>
                                        <p:attrNameLst>
                                          <p:attrName>r</p:attrName>
                                        </p:attrNameLst>
                                      </p:cBhvr>
                                    </p:animRot>
                                    <p:animRot by="1500000">
                                      <p:cBhvr>
                                        <p:cTn id="87"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20" grpId="0" animBg="1"/>
      <p:bldP spid="20" grpId="1" animBg="1"/>
      <p:bldP spid="20" grpId="2" animBg="1"/>
      <p:bldP spid="25" grpId="0"/>
      <p:bldP spid="2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359" y="933253"/>
            <a:ext cx="10074165" cy="507831"/>
          </a:xfrm>
          <a:prstGeom prst="rect">
            <a:avLst/>
          </a:prstGeom>
          <a:noFill/>
        </p:spPr>
        <p:txBody>
          <a:bodyPr wrap="square">
            <a:spAutoFit/>
          </a:bodyPr>
          <a:lstStyle/>
          <a:p>
            <a:r>
              <a:rPr lang="zh-CN" altLang="en-US" sz="2700" dirty="0">
                <a:ea typeface="STKaiti" panose="02010600040101010101" pitchFamily="2" charset="-122"/>
                <a:cs typeface="Times New Roman" panose="02020603050405020304" pitchFamily="18" charset="0"/>
              </a:rPr>
              <a:t>初心：忠诚、信用、输出爱、重塑安全感、重构诚信、绿色生活</a:t>
            </a:r>
            <a:endParaRPr lang="zh-CN" altLang="en-US" sz="2700" dirty="0"/>
          </a:p>
        </p:txBody>
      </p:sp>
      <p:sp>
        <p:nvSpPr>
          <p:cNvPr id="7" name="文本框 6"/>
          <p:cNvSpPr txBox="1"/>
          <p:nvPr/>
        </p:nvSpPr>
        <p:spPr>
          <a:xfrm>
            <a:off x="-1" y="163812"/>
            <a:ext cx="3016470" cy="769441"/>
          </a:xfrm>
          <a:prstGeom prst="rect">
            <a:avLst/>
          </a:prstGeom>
          <a:noFill/>
        </p:spPr>
        <p:txBody>
          <a:bodyPr wrap="square">
            <a:spAutoFit/>
          </a:bodyPr>
          <a:lstStyle/>
          <a:p>
            <a:r>
              <a:rPr lang="zh-CN" altLang="en-US" sz="4400" dirty="0">
                <a:solidFill>
                  <a:srgbClr val="0070C0"/>
                </a:solidFill>
                <a:latin typeface="华文楷体" panose="02010600040101010101" pitchFamily="2" charset="-122"/>
                <a:ea typeface="华文楷体" panose="02010600040101010101" pitchFamily="2" charset="-122"/>
              </a:rPr>
              <a:t>百益信溯源</a:t>
            </a:r>
            <a:endParaRPr lang="en-US" altLang="zh-CN" sz="4400" dirty="0">
              <a:solidFill>
                <a:srgbClr val="0070C0"/>
              </a:solidFill>
              <a:latin typeface="华文楷体" panose="02010600040101010101" pitchFamily="2" charset="-122"/>
              <a:ea typeface="华文楷体" panose="02010600040101010101" pitchFamily="2" charset="-122"/>
            </a:endParaRPr>
          </a:p>
        </p:txBody>
      </p:sp>
      <p:pic>
        <p:nvPicPr>
          <p:cNvPr id="4" name="图片 3"/>
          <p:cNvPicPr>
            <a:picLocks noChangeAspect="1"/>
          </p:cNvPicPr>
          <p:nvPr/>
        </p:nvPicPr>
        <p:blipFill>
          <a:blip r:embed="rId1"/>
          <a:stretch>
            <a:fillRect/>
          </a:stretch>
        </p:blipFill>
        <p:spPr>
          <a:xfrm>
            <a:off x="205505" y="1353667"/>
            <a:ext cx="11780990" cy="53560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7953" r="3605" b="5120"/>
          <a:stretch>
            <a:fillRect/>
          </a:stretch>
        </p:blipFill>
        <p:spPr>
          <a:xfrm>
            <a:off x="777760" y="94594"/>
            <a:ext cx="10268612" cy="6763406"/>
          </a:xfrm>
          <a:prstGeom prst="rect">
            <a:avLst/>
          </a:prstGeom>
        </p:spPr>
      </p:pic>
      <p:sp>
        <p:nvSpPr>
          <p:cNvPr id="6" name="文本框 5"/>
          <p:cNvSpPr txBox="1"/>
          <p:nvPr/>
        </p:nvSpPr>
        <p:spPr>
          <a:xfrm>
            <a:off x="0" y="163812"/>
            <a:ext cx="114562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rPr>
              <a:t>逻辑</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3812"/>
            <a:ext cx="21336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400" dirty="0">
                <a:solidFill>
                  <a:srgbClr val="0070C0"/>
                </a:solidFill>
                <a:latin typeface="华文楷体" panose="02010600040101010101" pitchFamily="2" charset="-122"/>
                <a:ea typeface="华文楷体" panose="02010600040101010101" pitchFamily="2" charset="-122"/>
              </a:rPr>
              <a:t>LOGO</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8935" t="8009" r="7030"/>
          <a:stretch>
            <a:fillRect/>
          </a:stretch>
        </p:blipFill>
        <p:spPr>
          <a:xfrm>
            <a:off x="6495437" y="2026324"/>
            <a:ext cx="5528441" cy="4097320"/>
          </a:xfrm>
          <a:prstGeom prst="rect">
            <a:avLst/>
          </a:prstGeom>
        </p:spPr>
      </p:pic>
      <p:pic>
        <p:nvPicPr>
          <p:cNvPr id="8" name="图片 7"/>
          <p:cNvPicPr>
            <a:picLocks noChangeAspect="1"/>
          </p:cNvPicPr>
          <p:nvPr/>
        </p:nvPicPr>
        <p:blipFill rotWithShape="1">
          <a:blip r:embed="rId2"/>
          <a:srcRect l="14282" t="5648" r="9067" b="6464"/>
          <a:stretch>
            <a:fillRect/>
          </a:stretch>
        </p:blipFill>
        <p:spPr>
          <a:xfrm>
            <a:off x="168122" y="1481954"/>
            <a:ext cx="5709188" cy="335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3812"/>
            <a:ext cx="21336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元素</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pic>
        <p:nvPicPr>
          <p:cNvPr id="3" name="图片 2"/>
          <p:cNvPicPr>
            <a:picLocks noChangeAspect="1"/>
          </p:cNvPicPr>
          <p:nvPr/>
        </p:nvPicPr>
        <p:blipFill>
          <a:blip r:embed="rId1"/>
          <a:stretch>
            <a:fillRect/>
          </a:stretch>
        </p:blipFill>
        <p:spPr>
          <a:xfrm>
            <a:off x="147144" y="865256"/>
            <a:ext cx="9585387" cy="4442467"/>
          </a:xfrm>
          <a:prstGeom prst="rect">
            <a:avLst/>
          </a:prstGeom>
        </p:spPr>
      </p:pic>
      <p:pic>
        <p:nvPicPr>
          <p:cNvPr id="4" name="图片 3"/>
          <p:cNvPicPr>
            <a:picLocks noChangeAspect="1"/>
          </p:cNvPicPr>
          <p:nvPr/>
        </p:nvPicPr>
        <p:blipFill>
          <a:blip r:embed="rId2"/>
          <a:stretch>
            <a:fillRect/>
          </a:stretch>
        </p:blipFill>
        <p:spPr>
          <a:xfrm>
            <a:off x="9448799" y="4401099"/>
            <a:ext cx="2688569" cy="24569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3812"/>
            <a:ext cx="256452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发展历程</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3" name="文本框 2"/>
          <p:cNvSpPr txBox="1"/>
          <p:nvPr/>
        </p:nvSpPr>
        <p:spPr>
          <a:xfrm>
            <a:off x="0" y="1256887"/>
            <a:ext cx="11298622" cy="461665"/>
          </a:xfrm>
          <a:prstGeom prst="rect">
            <a:avLst/>
          </a:prstGeom>
          <a:noFill/>
        </p:spPr>
        <p:txBody>
          <a:bodyPr wrap="square">
            <a:spAutoFit/>
          </a:bodyPr>
          <a:lstStyle/>
          <a:p>
            <a:pPr lvl="0"/>
            <a:r>
              <a:rPr lang="en-US" altLang="zh-CN" sz="2400" dirty="0">
                <a:solidFill>
                  <a:srgbClr val="0070C0"/>
                </a:solidFill>
                <a:latin typeface="微软雅黑" panose="020B0503020204020204" pitchFamily="34" charset="-122"/>
                <a:ea typeface="微软雅黑" panose="020B0503020204020204" pitchFamily="34" charset="-122"/>
              </a:rPr>
              <a:t>•2015</a:t>
            </a:r>
            <a:r>
              <a:rPr lang="zh-CN" altLang="en-US" sz="2400" dirty="0">
                <a:solidFill>
                  <a:srgbClr val="0070C0"/>
                </a:solidFill>
                <a:latin typeface="微软雅黑" panose="020B0503020204020204" pitchFamily="34" charset="-122"/>
                <a:ea typeface="微软雅黑" panose="020B0503020204020204" pitchFamily="34" charset="-122"/>
              </a:rPr>
              <a:t>年</a:t>
            </a: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月</a:t>
            </a:r>
            <a:r>
              <a:rPr lang="en-US" altLang="zh-CN" sz="2400" dirty="0">
                <a:solidFill>
                  <a:srgbClr val="0070C0"/>
                </a:solidFill>
                <a:latin typeface="微软雅黑" panose="020B0503020204020204" pitchFamily="34" charset="-122"/>
                <a:ea typeface="微软雅黑" panose="020B0503020204020204" pitchFamily="34" charset="-122"/>
              </a:rPr>
              <a:t>6</a:t>
            </a:r>
            <a:r>
              <a:rPr lang="zh-CN" altLang="en-US" sz="2400" dirty="0">
                <a:solidFill>
                  <a:srgbClr val="0070C0"/>
                </a:solidFill>
                <a:latin typeface="微软雅黑" panose="020B0503020204020204" pitchFamily="34" charset="-122"/>
                <a:ea typeface="微软雅黑" panose="020B0503020204020204" pitchFamily="34" charset="-122"/>
              </a:rPr>
              <a:t>日，电子领域精英，百益信入园区成立，同年布局湖北、重庆、青岛</a:t>
            </a:r>
            <a:endParaRPr kumimoji="0" lang="en-US" altLang="zh-CN" sz="2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pic>
        <p:nvPicPr>
          <p:cNvPr id="4" name="图片 3"/>
          <p:cNvPicPr>
            <a:picLocks noChangeAspect="1"/>
          </p:cNvPicPr>
          <p:nvPr/>
        </p:nvPicPr>
        <p:blipFill rotWithShape="1">
          <a:blip r:embed="rId1"/>
          <a:srcRect l="2821" t="1225" r="913" b="2389"/>
          <a:stretch>
            <a:fillRect/>
          </a:stretch>
        </p:blipFill>
        <p:spPr>
          <a:xfrm>
            <a:off x="-1" y="1718552"/>
            <a:ext cx="12044856" cy="51394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163812"/>
            <a:ext cx="277547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rPr>
              <a:t>发展历程</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3" name="文本框 2"/>
          <p:cNvSpPr txBox="1"/>
          <p:nvPr/>
        </p:nvSpPr>
        <p:spPr>
          <a:xfrm>
            <a:off x="311972" y="1364466"/>
            <a:ext cx="11768866" cy="4893647"/>
          </a:xfrm>
          <a:prstGeom prst="rect">
            <a:avLst/>
          </a:prstGeom>
          <a:noFill/>
        </p:spPr>
        <p:txBody>
          <a:bodyPr wrap="square">
            <a:spAutoFit/>
          </a:bodyPr>
          <a:lstStyle/>
          <a:p>
            <a:pPr lvl="0"/>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技术为核心： 技术集成         互联网应用         生态资源整合         工业银行</a:t>
            </a:r>
            <a:endParaRPr lang="en-US" altLang="zh-CN" sz="2400" dirty="0">
              <a:solidFill>
                <a:srgbClr val="0070C0"/>
              </a:solidFill>
              <a:latin typeface="微软雅黑" panose="020B0503020204020204" pitchFamily="34" charset="-122"/>
              <a:ea typeface="微软雅黑" panose="020B0503020204020204" pitchFamily="34" charset="-122"/>
            </a:endParaRPr>
          </a:p>
          <a:p>
            <a:pPr lvl="0"/>
            <a:endParaRPr lang="en-US" altLang="zh-CN" sz="2400" dirty="0">
              <a:solidFill>
                <a:srgbClr val="0070C0"/>
              </a:solidFill>
              <a:latin typeface="微软雅黑" panose="020B0503020204020204" pitchFamily="34" charset="-122"/>
              <a:ea typeface="微软雅黑" panose="020B0503020204020204" pitchFamily="34" charset="-122"/>
            </a:endParaRPr>
          </a:p>
          <a:p>
            <a:pPr lvl="0"/>
            <a:endParaRPr lang="en-US" altLang="zh-CN" sz="2400" dirty="0">
              <a:solidFill>
                <a:srgbClr val="0070C0"/>
              </a:solidFill>
              <a:latin typeface="微软雅黑" panose="020B0503020204020204" pitchFamily="34" charset="-122"/>
              <a:ea typeface="微软雅黑" panose="020B0503020204020204" pitchFamily="34" charset="-122"/>
            </a:endParaRPr>
          </a:p>
          <a:p>
            <a:pPr lvl="0"/>
            <a:endParaRPr lang="en-US" altLang="zh-CN" sz="2400" dirty="0">
              <a:solidFill>
                <a:srgbClr val="0070C0"/>
              </a:solidFill>
              <a:latin typeface="微软雅黑" panose="020B0503020204020204" pitchFamily="34" charset="-122"/>
              <a:ea typeface="微软雅黑" panose="020B0503020204020204" pitchFamily="34" charset="-122"/>
            </a:endParaRPr>
          </a:p>
          <a:p>
            <a:pPr lvl="0"/>
            <a:r>
              <a:rPr lang="en-US" altLang="zh-CN" sz="2400" dirty="0">
                <a:solidFill>
                  <a:srgbClr val="0070C0"/>
                </a:solidFill>
                <a:latin typeface="微软雅黑" panose="020B0503020204020204" pitchFamily="34" charset="-122"/>
                <a:ea typeface="微软雅黑" panose="020B0503020204020204" pitchFamily="34" charset="-122"/>
              </a:rPr>
              <a:t>                       </a:t>
            </a:r>
            <a:endParaRPr lang="en-US" altLang="zh-CN" sz="2400" dirty="0">
              <a:solidFill>
                <a:srgbClr val="0070C0"/>
              </a:solidFill>
              <a:latin typeface="微软雅黑" panose="020B0503020204020204" pitchFamily="34" charset="-122"/>
              <a:ea typeface="微软雅黑" panose="020B0503020204020204" pitchFamily="34" charset="-122"/>
            </a:endParaRPr>
          </a:p>
          <a:p>
            <a:pPr lvl="0"/>
            <a:r>
              <a:rPr lang="en-US" altLang="zh-CN" sz="2400" dirty="0">
                <a:solidFill>
                  <a:srgbClr val="0070C0"/>
                </a:solidFill>
                <a:latin typeface="微软雅黑" panose="020B0503020204020204" pitchFamily="34" charset="-122"/>
                <a:ea typeface="微软雅黑" panose="020B0503020204020204" pitchFamily="34" charset="-122"/>
              </a:rPr>
              <a:t>           </a:t>
            </a:r>
            <a:endParaRPr lang="en-US" altLang="zh-CN" sz="2400" dirty="0">
              <a:solidFill>
                <a:srgbClr val="0070C0"/>
              </a:solidFill>
              <a:latin typeface="微软雅黑" panose="020B0503020204020204" pitchFamily="34" charset="-122"/>
              <a:ea typeface="微软雅黑" panose="020B0503020204020204" pitchFamily="34" charset="-122"/>
            </a:endParaRPr>
          </a:p>
          <a:p>
            <a:pPr lvl="0"/>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合作：</a:t>
            </a:r>
            <a:r>
              <a:rPr kumimoji="0" lang="zh-CN" altLang="en-US"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博世、海尔、富士康、深圳等</a:t>
            </a:r>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26</a:t>
            </a:r>
            <a:r>
              <a:rPr kumimoji="0" lang="zh-CN" altLang="en-US"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家智能科技公司</a:t>
            </a:r>
            <a:endParaRPr lang="en-US" altLang="zh-CN" sz="2400" dirty="0">
              <a:solidFill>
                <a:srgbClr val="0070C0"/>
              </a:solidFill>
              <a:latin typeface="微软雅黑" panose="020B0503020204020204" pitchFamily="34" charset="-122"/>
              <a:ea typeface="微软雅黑" panose="020B0503020204020204" pitchFamily="34" charset="-122"/>
            </a:endParaRPr>
          </a:p>
          <a:p>
            <a:pPr lvl="0"/>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清华大学高端院、北京大学双创学院、复旦大学机械系、苏州大学动力能源系</a:t>
            </a:r>
            <a:endPar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lvl="0"/>
            <a:endPar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lvl="0"/>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经验：智慧图书馆、智慧社区、社区</a:t>
            </a:r>
            <a:r>
              <a:rPr lang="en-US" altLang="zh-CN" sz="2400" dirty="0">
                <a:solidFill>
                  <a:srgbClr val="0070C0"/>
                </a:solidFill>
                <a:latin typeface="微软雅黑" panose="020B0503020204020204" pitchFamily="34" charset="-122"/>
                <a:ea typeface="微软雅黑" panose="020B0503020204020204" pitchFamily="34" charset="-122"/>
              </a:rPr>
              <a:t>O2O</a:t>
            </a:r>
            <a:r>
              <a:rPr lang="zh-CN" altLang="en-US" sz="2400" dirty="0">
                <a:solidFill>
                  <a:srgbClr val="0070C0"/>
                </a:solidFill>
                <a:latin typeface="微软雅黑" panose="020B0503020204020204" pitchFamily="34" charset="-122"/>
                <a:ea typeface="微软雅黑" panose="020B0503020204020204" pitchFamily="34" charset="-122"/>
              </a:rPr>
              <a:t>、线上科创孵化平台、智慧消防、智慧能源</a:t>
            </a:r>
            <a:endParaRPr lang="en-US" altLang="zh-CN" sz="2400" dirty="0">
              <a:solidFill>
                <a:srgbClr val="0070C0"/>
              </a:solidFill>
              <a:latin typeface="微软雅黑" panose="020B0503020204020204" pitchFamily="34" charset="-122"/>
              <a:ea typeface="微软雅黑" panose="020B0503020204020204" pitchFamily="34" charset="-122"/>
            </a:endParaRPr>
          </a:p>
          <a:p>
            <a:pPr lvl="0"/>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智慧运维、智慧商业、精益物业、智慧旅游、云</a:t>
            </a:r>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SaaS</a:t>
            </a:r>
            <a:r>
              <a:rPr kumimoji="0" lang="zh-CN" altLang="en-US"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智慧管理平台、疫情防控</a:t>
            </a:r>
            <a:endPar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lvl="0"/>
            <a:endParaRPr lang="en-US" altLang="zh-CN" sz="2400" dirty="0">
              <a:solidFill>
                <a:srgbClr val="0070C0"/>
              </a:solidFill>
              <a:latin typeface="华文楷体" panose="02010600040101010101" pitchFamily="2" charset="-122"/>
              <a:ea typeface="华文楷体" panose="02010600040101010101" pitchFamily="2" charset="-122"/>
            </a:endParaRPr>
          </a:p>
          <a:p>
            <a:pPr lvl="0"/>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项目：智慧侨务、智慧园区、工业过程管理、智能装备</a:t>
            </a:r>
            <a:endPar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cxnSp>
        <p:nvCxnSpPr>
          <p:cNvPr id="5" name="直接箭头连接符 4"/>
          <p:cNvCxnSpPr/>
          <p:nvPr/>
        </p:nvCxnSpPr>
        <p:spPr>
          <a:xfrm>
            <a:off x="3743660" y="1624404"/>
            <a:ext cx="602428"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995595" y="1624404"/>
            <a:ext cx="602428"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704728" y="1624404"/>
            <a:ext cx="602428"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图示 7"/>
          <p:cNvGraphicFramePr/>
          <p:nvPr/>
        </p:nvGraphicFramePr>
        <p:xfrm>
          <a:off x="1387734" y="1500181"/>
          <a:ext cx="9423701" cy="24957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163812"/>
            <a:ext cx="363582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百益文化建设</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
        <p:nvSpPr>
          <p:cNvPr id="4" name="文本框 3"/>
          <p:cNvSpPr txBox="1"/>
          <p:nvPr/>
        </p:nvSpPr>
        <p:spPr>
          <a:xfrm>
            <a:off x="293914" y="1106376"/>
            <a:ext cx="11821886" cy="5698996"/>
          </a:xfrm>
          <a:prstGeom prst="rect">
            <a:avLst/>
          </a:prstGeom>
          <a:noFill/>
        </p:spPr>
        <p:txBody>
          <a:bodyPr wrap="square">
            <a:spAutoFit/>
          </a:bodyPr>
          <a:lstStyle/>
          <a:p>
            <a:pPr algn="just"/>
            <a:r>
              <a:rPr lang="zh-CN" altLang="zh-CN" sz="2800" b="1" dirty="0">
                <a:solidFill>
                  <a:srgbClr val="0070C0"/>
                </a:solidFill>
                <a:latin typeface="微软雅黑" panose="020B0503020204020204" pitchFamily="34" charset="-122"/>
                <a:ea typeface="微软雅黑" panose="020B0503020204020204" pitchFamily="34" charset="-122"/>
              </a:rPr>
              <a:t>愿 </a:t>
            </a:r>
            <a:r>
              <a:rPr lang="en-US" altLang="zh-CN" sz="2800" b="1" dirty="0">
                <a:solidFill>
                  <a:srgbClr val="0070C0"/>
                </a:solidFill>
                <a:latin typeface="微软雅黑" panose="020B0503020204020204" pitchFamily="34" charset="-122"/>
                <a:ea typeface="微软雅黑" panose="020B0503020204020204" pitchFamily="34" charset="-122"/>
              </a:rPr>
              <a:t>     </a:t>
            </a:r>
            <a:r>
              <a:rPr lang="zh-CN" altLang="zh-CN" sz="2800" b="1" dirty="0">
                <a:solidFill>
                  <a:srgbClr val="0070C0"/>
                </a:solidFill>
                <a:latin typeface="微软雅黑" panose="020B0503020204020204" pitchFamily="34" charset="-122"/>
                <a:ea typeface="微软雅黑" panose="020B0503020204020204" pitchFamily="34" charset="-122"/>
              </a:rPr>
              <a:t>景：</a:t>
            </a:r>
            <a:r>
              <a:rPr lang="zh-CN" altLang="zh-CN" sz="2800" dirty="0">
                <a:solidFill>
                  <a:srgbClr val="0070C0"/>
                </a:solidFill>
                <a:latin typeface="微软雅黑" panose="020B0503020204020204" pitchFamily="34" charset="-122"/>
                <a:ea typeface="微软雅黑" panose="020B0503020204020204" pitchFamily="34" charset="-122"/>
              </a:rPr>
              <a:t>长青基业、生产时间、创造快乐</a:t>
            </a:r>
            <a:endParaRPr lang="en-US" altLang="zh-CN" sz="2800" dirty="0">
              <a:solidFill>
                <a:srgbClr val="0070C0"/>
              </a:solidFill>
              <a:latin typeface="微软雅黑" panose="020B0503020204020204" pitchFamily="34" charset="-122"/>
              <a:ea typeface="微软雅黑" panose="020B0503020204020204" pitchFamily="34" charset="-122"/>
            </a:endParaRPr>
          </a:p>
          <a:p>
            <a:pPr algn="just"/>
            <a:endParaRPr lang="zh-CN" altLang="zh-CN" sz="2800" dirty="0">
              <a:solidFill>
                <a:srgbClr val="0070C0"/>
              </a:solidFill>
              <a:latin typeface="微软雅黑" panose="020B0503020204020204" pitchFamily="34" charset="-122"/>
              <a:ea typeface="微软雅黑" panose="020B0503020204020204" pitchFamily="34" charset="-122"/>
            </a:endParaRPr>
          </a:p>
          <a:p>
            <a:pPr algn="just"/>
            <a:r>
              <a:rPr lang="zh-CN" altLang="zh-CN" sz="2800" b="1" dirty="0">
                <a:solidFill>
                  <a:srgbClr val="0070C0"/>
                </a:solidFill>
                <a:latin typeface="微软雅黑" panose="020B0503020204020204" pitchFamily="34" charset="-122"/>
                <a:ea typeface="微软雅黑" panose="020B0503020204020204" pitchFamily="34" charset="-122"/>
              </a:rPr>
              <a:t>使 </a:t>
            </a:r>
            <a:r>
              <a:rPr lang="en-US" altLang="zh-CN" sz="2800" b="1" dirty="0">
                <a:solidFill>
                  <a:srgbClr val="0070C0"/>
                </a:solidFill>
                <a:latin typeface="微软雅黑" panose="020B0503020204020204" pitchFamily="34" charset="-122"/>
                <a:ea typeface="微软雅黑" panose="020B0503020204020204" pitchFamily="34" charset="-122"/>
              </a:rPr>
              <a:t>     </a:t>
            </a:r>
            <a:r>
              <a:rPr lang="zh-CN" altLang="zh-CN" sz="2800" b="1" dirty="0">
                <a:solidFill>
                  <a:srgbClr val="0070C0"/>
                </a:solidFill>
                <a:latin typeface="微软雅黑" panose="020B0503020204020204" pitchFamily="34" charset="-122"/>
                <a:ea typeface="微软雅黑" panose="020B0503020204020204" pitchFamily="34" charset="-122"/>
              </a:rPr>
              <a:t>命：</a:t>
            </a:r>
            <a:r>
              <a:rPr lang="zh-CN" altLang="en-US" sz="2800" dirty="0">
                <a:solidFill>
                  <a:srgbClr val="0070C0"/>
                </a:solidFill>
                <a:latin typeface="微软雅黑" panose="020B0503020204020204" pitchFamily="34" charset="-122"/>
                <a:ea typeface="微软雅黑" panose="020B0503020204020204" pitchFamily="34" charset="-122"/>
              </a:rPr>
              <a:t>超越自我</a:t>
            </a:r>
            <a:r>
              <a:rPr lang="zh-CN" altLang="zh-CN" sz="2800" dirty="0">
                <a:solidFill>
                  <a:srgbClr val="0070C0"/>
                </a:solidFill>
                <a:latin typeface="微软雅黑" panose="020B0503020204020204" pitchFamily="34" charset="-122"/>
                <a:ea typeface="微软雅黑" panose="020B0503020204020204" pitchFamily="34" charset="-122"/>
              </a:rPr>
              <a:t>，</a:t>
            </a:r>
            <a:r>
              <a:rPr lang="zh-CN" altLang="en-US" sz="2800" dirty="0">
                <a:solidFill>
                  <a:srgbClr val="0070C0"/>
                </a:solidFill>
                <a:latin typeface="微软雅黑" panose="020B0503020204020204" pitchFamily="34" charset="-122"/>
                <a:ea typeface="微软雅黑" panose="020B0503020204020204" pitchFamily="34" charset="-122"/>
              </a:rPr>
              <a:t>以智慧创新应用</a:t>
            </a:r>
            <a:r>
              <a:rPr lang="zh-CN" altLang="zh-CN" sz="2800" dirty="0">
                <a:solidFill>
                  <a:srgbClr val="0070C0"/>
                </a:solidFill>
                <a:latin typeface="微软雅黑" panose="020B0503020204020204" pitchFamily="34" charset="-122"/>
                <a:ea typeface="微软雅黑" panose="020B0503020204020204" pitchFamily="34" charset="-122"/>
              </a:rPr>
              <a:t>优化</a:t>
            </a:r>
            <a:r>
              <a:rPr lang="zh-CN" altLang="en-US" sz="2800" dirty="0">
                <a:solidFill>
                  <a:srgbClr val="0070C0"/>
                </a:solidFill>
                <a:latin typeface="微软雅黑" panose="020B0503020204020204" pitchFamily="34" charset="-122"/>
                <a:ea typeface="微软雅黑" panose="020B0503020204020204" pitchFamily="34" charset="-122"/>
              </a:rPr>
              <a:t>低压用电</a:t>
            </a:r>
            <a:r>
              <a:rPr lang="zh-CN" altLang="zh-CN" sz="2800" dirty="0">
                <a:solidFill>
                  <a:srgbClr val="0070C0"/>
                </a:solidFill>
                <a:latin typeface="微软雅黑" panose="020B0503020204020204" pitchFamily="34" charset="-122"/>
                <a:ea typeface="微软雅黑" panose="020B0503020204020204" pitchFamily="34" charset="-122"/>
              </a:rPr>
              <a:t>生态</a:t>
            </a:r>
            <a:endParaRPr lang="en-US" altLang="zh-CN" sz="2800" dirty="0">
              <a:solidFill>
                <a:srgbClr val="0070C0"/>
              </a:solidFill>
              <a:latin typeface="微软雅黑" panose="020B0503020204020204" pitchFamily="34" charset="-122"/>
              <a:ea typeface="微软雅黑" panose="020B0503020204020204" pitchFamily="34" charset="-122"/>
            </a:endParaRPr>
          </a:p>
          <a:p>
            <a:pPr algn="just"/>
            <a:endParaRPr lang="zh-CN" altLang="zh-CN" sz="2800" dirty="0">
              <a:solidFill>
                <a:srgbClr val="0070C0"/>
              </a:solidFill>
              <a:latin typeface="微软雅黑" panose="020B0503020204020204" pitchFamily="34" charset="-122"/>
              <a:ea typeface="微软雅黑" panose="020B0503020204020204" pitchFamily="34" charset="-122"/>
            </a:endParaRPr>
          </a:p>
          <a:p>
            <a:pPr algn="just"/>
            <a:r>
              <a:rPr lang="zh-CN" altLang="zh-CN" sz="2800" b="1" dirty="0">
                <a:solidFill>
                  <a:srgbClr val="0070C0"/>
                </a:solidFill>
                <a:latin typeface="微软雅黑" panose="020B0503020204020204" pitchFamily="34" charset="-122"/>
                <a:ea typeface="微软雅黑" panose="020B0503020204020204" pitchFamily="34" charset="-122"/>
              </a:rPr>
              <a:t>价 值 观</a:t>
            </a:r>
            <a:r>
              <a:rPr lang="en-US" altLang="zh-CN" sz="2800" b="1" dirty="0">
                <a:solidFill>
                  <a:srgbClr val="0070C0"/>
                </a:solidFill>
                <a:latin typeface="微软雅黑" panose="020B0503020204020204" pitchFamily="34" charset="-122"/>
                <a:ea typeface="微软雅黑" panose="020B0503020204020204" pitchFamily="34" charset="-122"/>
              </a:rPr>
              <a:t> </a:t>
            </a:r>
            <a:r>
              <a:rPr lang="zh-CN" altLang="zh-CN" sz="2800" b="1" dirty="0">
                <a:solidFill>
                  <a:srgbClr val="0070C0"/>
                </a:solidFill>
                <a:latin typeface="微软雅黑" panose="020B0503020204020204" pitchFamily="34" charset="-122"/>
                <a:ea typeface="微软雅黑" panose="020B0503020204020204" pitchFamily="34" charset="-122"/>
              </a:rPr>
              <a:t>：</a:t>
            </a:r>
            <a:r>
              <a:rPr lang="zh-CN" altLang="zh-CN" sz="2800" dirty="0">
                <a:solidFill>
                  <a:srgbClr val="0070C0"/>
                </a:solidFill>
                <a:latin typeface="微软雅黑" panose="020B0503020204020204" pitchFamily="34" charset="-122"/>
                <a:ea typeface="微软雅黑" panose="020B0503020204020204" pitchFamily="34" charset="-122"/>
              </a:rPr>
              <a:t>正直、善良、责任、全力以赴、团队协作、永不放弃</a:t>
            </a:r>
            <a:endParaRPr lang="en-US" altLang="zh-CN" sz="2800" dirty="0">
              <a:solidFill>
                <a:srgbClr val="0070C0"/>
              </a:solidFill>
              <a:latin typeface="微软雅黑" panose="020B0503020204020204" pitchFamily="34" charset="-122"/>
              <a:ea typeface="微软雅黑" panose="020B0503020204020204" pitchFamily="34" charset="-122"/>
            </a:endParaRPr>
          </a:p>
          <a:p>
            <a:pPr algn="just"/>
            <a:endParaRPr lang="zh-CN" altLang="zh-CN" sz="2800" dirty="0">
              <a:solidFill>
                <a:srgbClr val="0070C0"/>
              </a:solidFill>
              <a:latin typeface="微软雅黑" panose="020B0503020204020204" pitchFamily="34" charset="-122"/>
              <a:ea typeface="微软雅黑" panose="020B0503020204020204" pitchFamily="34" charset="-122"/>
            </a:endParaRPr>
          </a:p>
          <a:p>
            <a:pPr algn="just"/>
            <a:r>
              <a:rPr lang="zh-CN" altLang="zh-CN" sz="2800" b="1" dirty="0">
                <a:solidFill>
                  <a:srgbClr val="0070C0"/>
                </a:solidFill>
                <a:latin typeface="微软雅黑" panose="020B0503020204020204" pitchFamily="34" charset="-122"/>
                <a:ea typeface="微软雅黑" panose="020B0503020204020204" pitchFamily="34" charset="-122"/>
              </a:rPr>
              <a:t>经营理念：</a:t>
            </a:r>
            <a:r>
              <a:rPr lang="zh-CN" altLang="zh-CN" sz="2800" dirty="0">
                <a:solidFill>
                  <a:srgbClr val="0070C0"/>
                </a:solidFill>
                <a:latin typeface="微软雅黑" panose="020B0503020204020204" pitchFamily="34" charset="-122"/>
                <a:ea typeface="微软雅黑" panose="020B0503020204020204" pitchFamily="34" charset="-122"/>
              </a:rPr>
              <a:t>用责任恪守“用户为本”、一切以用户价值为依归，将责任融</a:t>
            </a:r>
            <a:endParaRPr lang="en-US" altLang="zh-CN" sz="2800" dirty="0">
              <a:solidFill>
                <a:srgbClr val="0070C0"/>
              </a:solidFill>
              <a:latin typeface="微软雅黑" panose="020B0503020204020204" pitchFamily="34" charset="-122"/>
              <a:ea typeface="微软雅黑" panose="020B0503020204020204" pitchFamily="34" charset="-122"/>
            </a:endParaRPr>
          </a:p>
          <a:p>
            <a:pPr algn="just"/>
            <a:endParaRPr lang="zh-CN" altLang="zh-CN" sz="2800" dirty="0">
              <a:solidFill>
                <a:srgbClr val="0070C0"/>
              </a:solidFill>
              <a:latin typeface="微软雅黑" panose="020B0503020204020204" pitchFamily="34" charset="-122"/>
              <a:ea typeface="微软雅黑" panose="020B0503020204020204" pitchFamily="34" charset="-122"/>
            </a:endParaRPr>
          </a:p>
          <a:p>
            <a:pPr indent="812800" algn="just"/>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zh-CN" sz="2800" dirty="0">
                <a:solidFill>
                  <a:srgbClr val="0070C0"/>
                </a:solidFill>
                <a:latin typeface="微软雅黑" panose="020B0503020204020204" pitchFamily="34" charset="-122"/>
                <a:ea typeface="微软雅黑" panose="020B0503020204020204" pitchFamily="34" charset="-122"/>
              </a:rPr>
              <a:t>入产品及服务之中，推动科技创新与文化传承，助力物联网</a:t>
            </a:r>
            <a:endParaRPr lang="en-US" altLang="zh-CN" sz="2800" dirty="0">
              <a:solidFill>
                <a:srgbClr val="0070C0"/>
              </a:solidFill>
              <a:latin typeface="微软雅黑" panose="020B0503020204020204" pitchFamily="34" charset="-122"/>
              <a:ea typeface="微软雅黑" panose="020B0503020204020204" pitchFamily="34" charset="-122"/>
            </a:endParaRPr>
          </a:p>
          <a:p>
            <a:pPr indent="812800" algn="just"/>
            <a:endParaRPr lang="zh-CN" altLang="zh-CN" sz="2800" dirty="0">
              <a:solidFill>
                <a:srgbClr val="0070C0"/>
              </a:solidFill>
              <a:latin typeface="微软雅黑" panose="020B0503020204020204" pitchFamily="34" charset="-122"/>
              <a:ea typeface="微软雅黑" panose="020B0503020204020204" pitchFamily="34" charset="-122"/>
            </a:endParaRPr>
          </a:p>
          <a:p>
            <a:pPr indent="812800" algn="just"/>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zh-CN" sz="2800" dirty="0">
                <a:solidFill>
                  <a:srgbClr val="0070C0"/>
                </a:solidFill>
                <a:latin typeface="微软雅黑" panose="020B0503020204020204" pitchFamily="34" charset="-122"/>
                <a:ea typeface="微软雅黑" panose="020B0503020204020204" pitchFamily="34" charset="-122"/>
              </a:rPr>
              <a:t>集成</a:t>
            </a:r>
            <a:r>
              <a:rPr lang="zh-CN" altLang="en-US" sz="2800" dirty="0">
                <a:solidFill>
                  <a:srgbClr val="0070C0"/>
                </a:solidFill>
                <a:latin typeface="微软雅黑" panose="020B0503020204020204" pitchFamily="34" charset="-122"/>
                <a:ea typeface="微软雅黑" panose="020B0503020204020204" pitchFamily="34" charset="-122"/>
              </a:rPr>
              <a:t>与</a:t>
            </a:r>
            <a:r>
              <a:rPr lang="zh-CN" altLang="zh-CN" sz="2800" dirty="0">
                <a:solidFill>
                  <a:srgbClr val="0070C0"/>
                </a:solidFill>
                <a:latin typeface="微软雅黑" panose="020B0503020204020204" pitchFamily="34" charset="-122"/>
                <a:ea typeface="微软雅黑" panose="020B0503020204020204" pitchFamily="34" charset="-122"/>
              </a:rPr>
              <a:t>互联网应用赋能各行各业升级，促进社会的可持续发展</a:t>
            </a:r>
            <a:endParaRPr lang="zh-CN" altLang="zh-CN" sz="2800" dirty="0">
              <a:solidFill>
                <a:srgbClr val="0070C0"/>
              </a:solidFill>
              <a:latin typeface="微软雅黑" panose="020B0503020204020204" pitchFamily="34" charset="-122"/>
              <a:ea typeface="微软雅黑" panose="020B0503020204020204" pitchFamily="34" charset="-122"/>
            </a:endParaRPr>
          </a:p>
          <a:p>
            <a:pPr algn="just"/>
            <a:r>
              <a:rPr lang="en-US" altLang="zh-CN" sz="2800" dirty="0">
                <a:solidFill>
                  <a:srgbClr val="0070C0"/>
                </a:solidFill>
                <a:latin typeface="微软雅黑" panose="020B0503020204020204" pitchFamily="34" charset="-122"/>
                <a:ea typeface="微软雅黑" panose="020B0503020204020204" pitchFamily="34" charset="-122"/>
              </a:rPr>
              <a:t> </a:t>
            </a:r>
            <a:endParaRPr lang="zh-CN" altLang="zh-CN" sz="28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en-US" altLang="zh-CN" sz="28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58977"/>
            <a:ext cx="12192000" cy="5780557"/>
          </a:xfrm>
          <a:prstGeom prst="rect">
            <a:avLst/>
          </a:prstGeom>
          <a:noFill/>
        </p:spPr>
        <p:txBody>
          <a:bodyPr wrap="square">
            <a:spAutoFit/>
          </a:bodyPr>
          <a:lstStyle/>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“正直”，“坚守底线、以德为先，坦诚公正不唯上”，并要极度重视、高度认同。</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“善良”， “当互联网失去魔力后，善良尤为重要，善良比聪明更重要，要坚持用户为本、科技向善”。</a:t>
            </a:r>
            <a:endParaRPr lang="zh-CN" altLang="zh-CN" sz="16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“责任”</a:t>
            </a:r>
            <a:r>
              <a:rPr lang="en-US" altLang="zh-CN" sz="1600" dirty="0">
                <a:solidFill>
                  <a:srgbClr val="0070C0"/>
                </a:solidFill>
                <a:latin typeface="微软雅黑" panose="020B0503020204020204" pitchFamily="34" charset="-122"/>
                <a:ea typeface="微软雅黑" panose="020B0503020204020204" pitchFamily="34" charset="-122"/>
              </a:rPr>
              <a:t>, </a:t>
            </a:r>
            <a:r>
              <a:rPr lang="zh-CN" altLang="zh-CN" sz="1600" dirty="0">
                <a:solidFill>
                  <a:srgbClr val="0070C0"/>
                </a:solidFill>
                <a:latin typeface="微软雅黑" panose="020B0503020204020204" pitchFamily="34" charset="-122"/>
                <a:ea typeface="微软雅黑" panose="020B0503020204020204" pitchFamily="34" charset="-122"/>
              </a:rPr>
              <a:t>“不忘初心，铭记责任，懂得感恩，忠于团队”</a:t>
            </a:r>
            <a:r>
              <a:rPr lang="en-US" altLang="zh-CN" sz="1600" dirty="0">
                <a:solidFill>
                  <a:srgbClr val="0070C0"/>
                </a:solidFill>
                <a:latin typeface="微软雅黑" panose="020B0503020204020204" pitchFamily="34" charset="-122"/>
                <a:ea typeface="微软雅黑" panose="020B0503020204020204" pitchFamily="34" charset="-122"/>
              </a:rPr>
              <a:t>,</a:t>
            </a:r>
            <a:r>
              <a:rPr lang="zh-CN" altLang="zh-CN" sz="1600" dirty="0">
                <a:solidFill>
                  <a:srgbClr val="0070C0"/>
                </a:solidFill>
                <a:latin typeface="微软雅黑" panose="020B0503020204020204" pitchFamily="34" charset="-122"/>
                <a:ea typeface="微软雅黑" panose="020B0503020204020204" pitchFamily="34" charset="-122"/>
              </a:rPr>
              <a:t>科技本身力量巨大，科技发展日益迅猛，如何善用科技，将极大程度上影响到人类社会的福祉，科技是一种能力，向善是一种选择，我们选择科技向善，不仅意味着要坚定不移地提升我们的科技能力，为用户提供更好的产品和服务、持续提升人们的生产效率和生活品质，还要有所不为、有所必为。具体到行动，我们要“一切以用户价值为依归，将责任融入产品及服务之中”。 </a:t>
            </a:r>
            <a:endParaRPr lang="zh-CN" altLang="zh-CN" sz="16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“全力以赴”，即“穷毕生之精力搏在眼前一瞬” 全力以赴是一种背水一战的状态，为达到目的不惜一切代价，把所有精力都集中在一件事上，而非尽力而为的有所保留的态度，尽自己最大的努力去做。</a:t>
            </a:r>
            <a:endParaRPr lang="zh-CN" altLang="zh-CN" sz="16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团队协作”具有明确的价值导向。就是要“高度团结，精英团队，开放协同，持续进化”，对内要大家放大格局、打开边界，以开源的心态与各组织协同，用符合互联网思维的方法和工具进行协作；对外要广泛协同伙伴和生态力量，共创更大价值，我们希望，这种导向可以牵引个人成长，促进组织进化。 </a:t>
            </a:r>
            <a:endParaRPr lang="zh-CN" altLang="zh-CN" sz="1600" dirty="0">
              <a:solidFill>
                <a:srgbClr val="0070C0"/>
              </a:solidFill>
              <a:latin typeface="微软雅黑" panose="020B0503020204020204" pitchFamily="34" charset="-122"/>
              <a:ea typeface="微软雅黑" panose="020B0503020204020204" pitchFamily="34" charset="-122"/>
            </a:endParaRPr>
          </a:p>
          <a:p>
            <a:pPr>
              <a:lnSpc>
                <a:spcPts val="2100"/>
              </a:lnSpc>
              <a:spcBef>
                <a:spcPts val="1275"/>
              </a:spcBef>
              <a:spcAft>
                <a:spcPts val="1275"/>
              </a:spcAft>
            </a:pPr>
            <a:r>
              <a:rPr lang="zh-CN" altLang="zh-CN" sz="1600" dirty="0">
                <a:solidFill>
                  <a:srgbClr val="0070C0"/>
                </a:solidFill>
                <a:latin typeface="微软雅黑" panose="020B0503020204020204" pitchFamily="34" charset="-122"/>
                <a:ea typeface="微软雅黑" panose="020B0503020204020204" pitchFamily="34" charset="-122"/>
              </a:rPr>
              <a:t>“永不放弃”，是干成事的不竭动力，如果我们试图挡住一只蚂蚁的去路，它会立刻寻找另一条路；要么翻过或钻过障碍物，要么绕道而行，总之，不达目的不罢休，人生中的偶发事件并不重要，重要的是我们如何面对它们，并创造属于自己的独特人生，不要让命运成为我们前途的绊脚石，困境意味着挑战，意味着需要付出勇气，拒绝失败的人是一个永不放弃的扣门人，直到所扣的门被打开为止，这样的人便是成功的人。</a:t>
            </a:r>
            <a:endParaRPr lang="zh-CN" altLang="zh-CN" sz="1600" dirty="0">
              <a:solidFill>
                <a:srgbClr val="0070C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0" y="163812"/>
            <a:ext cx="372291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srgbClr val="0070C0"/>
                </a:solidFill>
                <a:latin typeface="华文楷体" panose="02010600040101010101" pitchFamily="2" charset="-122"/>
                <a:ea typeface="华文楷体" panose="02010600040101010101" pitchFamily="2" charset="-122"/>
              </a:rPr>
              <a:t>百益文化建设</a:t>
            </a:r>
            <a:endParaRPr kumimoji="0" lang="en-US" altLang="zh-CN" sz="4400" b="0" i="0" u="none" strike="noStrike" kern="1200" cap="none" spc="0" normalizeH="0" baseline="0" noProof="0" dirty="0">
              <a:ln>
                <a:noFill/>
              </a:ln>
              <a:solidFill>
                <a:srgbClr val="0070C0"/>
              </a:solidFill>
              <a:effectLst/>
              <a:uLnTx/>
              <a:uFillTx/>
              <a:latin typeface="华文楷体" panose="02010600040101010101" pitchFamily="2" charset="-122"/>
              <a:ea typeface="华文楷体" panose="02010600040101010101" pitchFamily="2" charset="-122"/>
              <a:cs typeface="+mn-cs"/>
            </a:endParaRPr>
          </a:p>
        </p:txBody>
      </p:sp>
    </p:spTree>
  </p:cSld>
  <p:clrMapOvr>
    <a:masterClrMapping/>
  </p:clrMapOvr>
</p:sld>
</file>

<file path=ppt/tags/tag1.xml><?xml version="1.0" encoding="utf-8"?>
<p:tagLst xmlns:p="http://schemas.openxmlformats.org/presentationml/2006/main">
  <p:tag name="commondata" val="eyJoZGlkIjoiYTczOTA5NzhhMTU2NjBlYWIzODBlN2IxNWFlYzJhNT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2067</Words>
  <Application>WPS 演示</Application>
  <PresentationFormat>宽屏</PresentationFormat>
  <Paragraphs>149</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微软雅黑</vt:lpstr>
      <vt:lpstr>STKaiti</vt:lpstr>
      <vt:lpstr>Times New Roman</vt:lpstr>
      <vt:lpstr>华文楷体</vt:lpstr>
      <vt:lpstr>造字工房俊雅锐宋体验版常规体</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byx09</dc:creator>
  <cp:lastModifiedBy>CSF</cp:lastModifiedBy>
  <cp:revision>100</cp:revision>
  <dcterms:created xsi:type="dcterms:W3CDTF">2020-05-27T07:47:00Z</dcterms:created>
  <dcterms:modified xsi:type="dcterms:W3CDTF">2024-04-11T06:34:07Z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385C8271327D47838D1AF5E2BFA8669D_12</vt:lpwstr>
  </property>
  <property fmtid="{D5CDD505-2E9C-101B-9397-08002B2CF9AE}" pid="3" name="KSOProductBuildVer">
    <vt:lpwstr>2052-12.1.0.16417</vt:lpwstr>
  </property>
</Properties>
</file>